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554" r:id="rId3"/>
    <p:sldId id="555" r:id="rId4"/>
    <p:sldId id="575" r:id="rId5"/>
    <p:sldId id="577" r:id="rId6"/>
    <p:sldId id="576" r:id="rId7"/>
    <p:sldId id="578" r:id="rId8"/>
    <p:sldId id="579" r:id="rId9"/>
    <p:sldId id="607" r:id="rId10"/>
    <p:sldId id="260" r:id="rId11"/>
    <p:sldId id="600" r:id="rId12"/>
    <p:sldId id="586" r:id="rId13"/>
    <p:sldId id="591" r:id="rId14"/>
    <p:sldId id="601" r:id="rId15"/>
    <p:sldId id="311" r:id="rId16"/>
    <p:sldId id="580" r:id="rId17"/>
    <p:sldId id="581" r:id="rId18"/>
    <p:sldId id="592" r:id="rId19"/>
    <p:sldId id="584" r:id="rId20"/>
    <p:sldId id="597" r:id="rId21"/>
    <p:sldId id="598" r:id="rId22"/>
    <p:sldId id="599" r:id="rId23"/>
    <p:sldId id="590" r:id="rId24"/>
    <p:sldId id="563" r:id="rId25"/>
    <p:sldId id="287" r:id="rId26"/>
    <p:sldId id="587" r:id="rId27"/>
    <p:sldId id="588" r:id="rId28"/>
    <p:sldId id="589" r:id="rId29"/>
    <p:sldId id="593" r:id="rId30"/>
    <p:sldId id="594" r:id="rId31"/>
    <p:sldId id="606" r:id="rId32"/>
    <p:sldId id="596" r:id="rId33"/>
    <p:sldId id="585" r:id="rId34"/>
    <p:sldId id="533" r:id="rId35"/>
    <p:sldId id="603" r:id="rId36"/>
    <p:sldId id="605" r:id="rId37"/>
    <p:sldId id="574" r:id="rId38"/>
    <p:sldId id="5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24" autoAdjust="0"/>
    <p:restoredTop sz="94660"/>
  </p:normalViewPr>
  <p:slideViewPr>
    <p:cSldViewPr snapToGrid="0">
      <p:cViewPr varScale="1">
        <p:scale>
          <a:sx n="61" d="100"/>
          <a:sy n="61" d="100"/>
        </p:scale>
        <p:origin x="6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5E0F0-686D-4809-B2F7-78E89FF28A37}"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94F22-CE38-41E3-BB18-65537A701F08}" type="slidenum">
              <a:rPr lang="en-GB" smtClean="0"/>
              <a:t>‹#›</a:t>
            </a:fld>
            <a:endParaRPr lang="en-GB"/>
          </a:p>
        </p:txBody>
      </p:sp>
    </p:spTree>
    <p:extLst>
      <p:ext uri="{BB962C8B-B14F-4D97-AF65-F5344CB8AC3E}">
        <p14:creationId xmlns:p14="http://schemas.microsoft.com/office/powerpoint/2010/main" val="199562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10A6-28A5-4060-9878-1D0D73104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B3F986-84D6-DD42-2B12-68309B222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B02701-D46F-4845-AAAA-0E36DABF00FD}"/>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5E8F3D6C-91A5-1A47-C0EB-B64BF9AACA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81F8F-4EE2-927B-39FB-7FA9FD0D28E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49816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AE32-0302-E0CF-4F32-0DB368E291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4CAF2A-B699-FE03-971E-2F007629A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E9788-A6F6-FA85-B4F9-ABFEF8D0E67B}"/>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52F4BF0F-FFBC-3ED9-7F34-E6A96A3BD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07C5D-0216-77BD-912A-49C4106C4B18}"/>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7775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96E7B-DBDA-C46E-123F-44BBD4F3BD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C9DF2F-983B-4981-AEC4-C1FBE71730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1CCB88-2032-CE68-8A9A-82592E08E492}"/>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2582214D-6C60-6B33-9485-98DDAF5C1C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B75347-93A3-C238-312F-59F21C40389D}"/>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319361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8C9A-6861-D37C-691D-6E917A8FC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AAF4EC-14B7-15DA-EC8D-88D2300EA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025E93-9055-9337-FBB3-372A31217E39}"/>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A83CD770-17A6-DF26-13AB-E1AD54E378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ED7E4-A1B3-D2AC-9F43-20F60A924A53}"/>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3708523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D5F5-BB66-BB43-71AE-3A9853A7DD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80D32D-8638-14DF-2A5B-7B5919974F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6A78B0-A5B2-DD0B-3345-4935175B03F1}"/>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EB4F5D85-69C9-46A3-24D3-3D0729902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FAA7AD-3963-146A-4E1D-898A5FCE94CD}"/>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1651947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D0CF-C4E2-E954-9092-D9A942FC75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50A307-3536-58CA-038E-21E6FDF688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74D032-E4AF-82C3-B495-DAB54D69E30D}"/>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5EDFF1EB-782B-E94E-6351-89ED572D4F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05F13-32A8-6A40-15BB-52E2B93030BE}"/>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2914583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81AC-AFE1-E1C7-1E9F-01A109C580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121D24-E158-EC3A-573B-1997C14FD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32AE67-BB2C-40AA-CB72-92BD149BB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7914C6-C51D-4990-D3C9-95D90248DF38}"/>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6" name="Footer Placeholder 5">
            <a:extLst>
              <a:ext uri="{FF2B5EF4-FFF2-40B4-BE49-F238E27FC236}">
                <a16:creationId xmlns:a16="http://schemas.microsoft.com/office/drawing/2014/main" id="{0CA0E039-4D8B-0F3A-EC1E-5ABF2BD3C8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CA2A1A-4C40-6590-2F68-BEF4E2DEFB9A}"/>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1807444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CF0B-63AA-295D-5778-432CC49E7B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97420F-82D0-DB4F-4796-4B0031393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8491FD-EBBD-F58A-9D82-75A7FD6D7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B95C29-B8AD-0601-D6C2-131128C79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51C8DC-48D2-5C2F-9B8E-4345DC6216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4B6F36-7F83-0EDF-0839-0074235F2D4C}"/>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8" name="Footer Placeholder 7">
            <a:extLst>
              <a:ext uri="{FF2B5EF4-FFF2-40B4-BE49-F238E27FC236}">
                <a16:creationId xmlns:a16="http://schemas.microsoft.com/office/drawing/2014/main" id="{70FD2392-4EF3-E9F5-448B-9F7C18C499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676D6E-CB94-31E0-7BEB-467B5C7E75AD}"/>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4099835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6A91-C087-A843-CAA5-E6FCE2CE96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44ACE0-F50F-D615-AB74-AF9293ED5329}"/>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4" name="Footer Placeholder 3">
            <a:extLst>
              <a:ext uri="{FF2B5EF4-FFF2-40B4-BE49-F238E27FC236}">
                <a16:creationId xmlns:a16="http://schemas.microsoft.com/office/drawing/2014/main" id="{1C4EC472-0645-6DDA-D4FF-C4FAAC4CCA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E09B14-A69E-84E2-602D-EBCEE838FAA5}"/>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2683966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9DEF0-55D6-5897-74CF-ECA4B7A65DC0}"/>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3" name="Footer Placeholder 2">
            <a:extLst>
              <a:ext uri="{FF2B5EF4-FFF2-40B4-BE49-F238E27FC236}">
                <a16:creationId xmlns:a16="http://schemas.microsoft.com/office/drawing/2014/main" id="{149C6F6E-F0A5-773B-C486-D607CA5BC9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7FEC0E-8D6E-2FC9-A26B-75DE3DB81BE5}"/>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652713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B010-5115-5A5A-24B2-FFEB637DD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46B8BC-06E0-266D-DCB2-31DAD70EC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D1150C-75F8-C971-7EE1-E17026E6B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7C752-E25A-40A9-5D81-AF2346962A8E}"/>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6" name="Footer Placeholder 5">
            <a:extLst>
              <a:ext uri="{FF2B5EF4-FFF2-40B4-BE49-F238E27FC236}">
                <a16:creationId xmlns:a16="http://schemas.microsoft.com/office/drawing/2014/main" id="{64BB8EE7-7C25-4D9B-50CC-F5904198B6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982C37-DD86-ABC7-5760-9EBA90572C63}"/>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376630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944A-ACE1-25BE-DC78-274DF630A6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C941F-F273-9CC2-D611-C746F4A6A4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F181AB-03E3-0D4C-DFB5-52DBBF564352}"/>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FADFECA2-ACE9-D6F5-9EA5-969BDD3F2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3DA035-89FC-290C-266F-02DD07BF9E5E}"/>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590651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2DD0-AA67-441E-9097-6BD5FFDBA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579609-BA80-465E-525E-6D41FD44F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7417FD-8C1E-BA45-0F31-E06BCB55A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68D8A-96E6-BD2D-B778-D7673FD1C2AF}"/>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6" name="Footer Placeholder 5">
            <a:extLst>
              <a:ext uri="{FF2B5EF4-FFF2-40B4-BE49-F238E27FC236}">
                <a16:creationId xmlns:a16="http://schemas.microsoft.com/office/drawing/2014/main" id="{E132DF44-6193-FE46-AB5E-89E292303D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F15EE0-6714-E45B-6256-040E025E78B6}"/>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161573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8515-EED3-A844-F08F-7AD697D522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FCCA8F-7A7A-2238-BE2D-2F0416FFED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B90BE3-16EB-1FBF-720D-4814E82B4E9C}"/>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0518EACB-5B2A-FFBF-EC73-4826F8AABB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F6436-EED7-C995-05D8-9FAD5DC56347}"/>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3548825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E12C1-9D50-AEAE-8497-F4CC247DCF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CF252C-47F6-D1CF-923F-D1F1BE1FE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D61B9-AE64-7345-4C69-A6258ACF2071}"/>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3DB9CFD0-1B4B-7A2F-3532-E036C81E71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C6997-9268-1081-65A8-8A2A17206F47}"/>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223052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0D3A-B3F1-BD3A-DAB6-F06E25C3C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F203C9-EACD-53BA-4703-E4B4C9690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6289A2-0AC3-CAB6-A9CC-05B4E0F93770}"/>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7881A1F5-B2CF-61DE-9370-24DF469EF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183C60-DFBA-91F7-3C88-23E16F93AEA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112233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601F-33BB-3890-C84A-8AB6DA76CE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A8A087-7B1D-FEE3-BD5F-4170776A9C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2DDA6F-9354-CABC-566D-D33D9453D1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711F22-AE56-864D-1922-5438A25FCB20}"/>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6" name="Footer Placeholder 5">
            <a:extLst>
              <a:ext uri="{FF2B5EF4-FFF2-40B4-BE49-F238E27FC236}">
                <a16:creationId xmlns:a16="http://schemas.microsoft.com/office/drawing/2014/main" id="{961B24D7-D390-41F5-87BF-C7BB624DF9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416F8-6D1B-8F36-3379-63935F537337}"/>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232451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B796-E774-7E02-235A-4B2193B00F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1EEAB0-3693-2ADC-62F1-96E87E6157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E75BA-8FB7-3EB6-570F-6A87C00FE1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B1537-DF10-1F19-1FAA-F35D35AFF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72D699-3129-7120-E240-B47261926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83E86E-DE21-AC57-2F96-806DDF5746F4}"/>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8" name="Footer Placeholder 7">
            <a:extLst>
              <a:ext uri="{FF2B5EF4-FFF2-40B4-BE49-F238E27FC236}">
                <a16:creationId xmlns:a16="http://schemas.microsoft.com/office/drawing/2014/main" id="{F8349E91-D364-D1BA-7103-C0787F5C33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6A02C8-1746-37CF-222E-607255A0198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23197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BB65-44F0-777E-5A21-B0644CF27E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7C8FD3-0D3C-84A7-36D9-1D1CD8C00BA2}"/>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4" name="Footer Placeholder 3">
            <a:extLst>
              <a:ext uri="{FF2B5EF4-FFF2-40B4-BE49-F238E27FC236}">
                <a16:creationId xmlns:a16="http://schemas.microsoft.com/office/drawing/2014/main" id="{1478901C-48E5-741C-FB50-41A0E0C5A8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54477C-F81F-8E45-BC5B-BC20E682AC62}"/>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369704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BA7C1-732C-A6E6-5FF0-A8FCEC29F286}"/>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3" name="Footer Placeholder 2">
            <a:extLst>
              <a:ext uri="{FF2B5EF4-FFF2-40B4-BE49-F238E27FC236}">
                <a16:creationId xmlns:a16="http://schemas.microsoft.com/office/drawing/2014/main" id="{2928E754-58A4-A208-2E34-2C0AC457EE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23368E-D764-2335-1450-1809DEE9BE0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203971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05C1-280B-B12E-1E00-9318B0A92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35E67B-8A68-F8EB-8021-082D33DF31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B1A9DA-D8DF-981A-04CF-7DCA27991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78B9A-E99D-9E4F-C6D0-37AFB765874B}"/>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6" name="Footer Placeholder 5">
            <a:extLst>
              <a:ext uri="{FF2B5EF4-FFF2-40B4-BE49-F238E27FC236}">
                <a16:creationId xmlns:a16="http://schemas.microsoft.com/office/drawing/2014/main" id="{75B824A4-6A1E-3C02-C4A3-B2C83ED9C7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AB6D12-1F16-B9E3-9429-33FA6420AF75}"/>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76346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347-7176-A6B5-CE3D-5864D6983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CB199E-AD3F-9449-4838-BD51A9A2D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D5CD60-E7C2-D668-1238-1647E4118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652E5-5E88-F71C-ACB1-36DB973C5AA5}"/>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6" name="Footer Placeholder 5">
            <a:extLst>
              <a:ext uri="{FF2B5EF4-FFF2-40B4-BE49-F238E27FC236}">
                <a16:creationId xmlns:a16="http://schemas.microsoft.com/office/drawing/2014/main" id="{B8AE083F-338F-7688-D5F7-4727FEE7A5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A80E3D-A721-D22D-DFA6-0D15B0CB07F4}"/>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930219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876A22-CB9E-F1B1-CCBA-E6AE55D6E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2542E7-A94E-ED3A-F473-D84A0421A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A05FA6-455A-524A-382A-B8B65A781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1D94BAB2-679D-A0C3-BBFC-223FF272A1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618AFB-2742-CF22-51D9-0E0A49BF6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4A7DB-C486-413D-AC47-61F4474D1B7C}" type="slidenum">
              <a:rPr lang="en-GB" smtClean="0"/>
              <a:t>‹#›</a:t>
            </a:fld>
            <a:endParaRPr lang="en-GB"/>
          </a:p>
        </p:txBody>
      </p:sp>
    </p:spTree>
    <p:extLst>
      <p:ext uri="{BB962C8B-B14F-4D97-AF65-F5344CB8AC3E}">
        <p14:creationId xmlns:p14="http://schemas.microsoft.com/office/powerpoint/2010/main" val="167512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DF368-E137-2F66-B163-D680CB2971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E76C1D-B8A6-189C-2934-8667B720C9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8AC1D0-C2CE-CC49-EA56-884B085EB8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6B9BEA04-630B-A45F-BCD5-67B066108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084A79C-BD3D-D0FF-B5B7-0CE049850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DE1EC0-F0BA-41A9-90A5-86BC869DD21C}" type="slidenum">
              <a:rPr lang="en-GB" smtClean="0"/>
              <a:t>‹#›</a:t>
            </a:fld>
            <a:endParaRPr lang="en-GB"/>
          </a:p>
        </p:txBody>
      </p:sp>
    </p:spTree>
    <p:extLst>
      <p:ext uri="{BB962C8B-B14F-4D97-AF65-F5344CB8AC3E}">
        <p14:creationId xmlns:p14="http://schemas.microsoft.com/office/powerpoint/2010/main" val="3530914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oleObject" Target="../embeddings/oleObject2.bin"/><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5.wmf"/><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heritage.suffolk.gov.uk/rendlesham" TargetMode="External"/><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jpeg"/><Relationship Id="rId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8.xml"/><Relationship Id="rId1" Type="http://schemas.openxmlformats.org/officeDocument/2006/relationships/video" Target="https://www.youtube.com/embed/UUxjPadrhA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1C8A-20CD-E491-0330-FDE9E447BB0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46C2E23-EF3C-A22B-7BF0-B32547093C28}"/>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2283CAC-EC55-9B36-0079-A43A881FACB9}"/>
              </a:ext>
            </a:extLst>
          </p:cNvPr>
          <p:cNvPicPr>
            <a:picLocks noGrp="1" noRot="1" noChangeAspect="1" noMove="1" noResize="1" noEditPoints="1" noAdjustHandles="1" noChangeArrowheads="1" noChangeShapeType="1" noCrop="1"/>
          </p:cNvPicPr>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Picture 17" descr="A black and white sign with white text&#10;&#10;Description automatically generated">
            <a:extLst>
              <a:ext uri="{FF2B5EF4-FFF2-40B4-BE49-F238E27FC236}">
                <a16:creationId xmlns:a16="http://schemas.microsoft.com/office/drawing/2014/main" id="{9A267295-5EA5-FD7D-1B42-D86F8AD6B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2851" y="5978038"/>
            <a:ext cx="1941216" cy="586188"/>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D1524F7B-C3F6-BAD5-38FE-B54B880E1B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296" y="-720238"/>
            <a:ext cx="11014639" cy="3930733"/>
          </a:xfrm>
          <a:prstGeom prst="rect">
            <a:avLst/>
          </a:prstGeom>
        </p:spPr>
      </p:pic>
      <p:sp>
        <p:nvSpPr>
          <p:cNvPr id="25" name="TextBox 24">
            <a:extLst>
              <a:ext uri="{FF2B5EF4-FFF2-40B4-BE49-F238E27FC236}">
                <a16:creationId xmlns:a16="http://schemas.microsoft.com/office/drawing/2014/main" id="{01578CEB-C2C9-1275-0EAF-6F6AC5607B77}"/>
              </a:ext>
            </a:extLst>
          </p:cNvPr>
          <p:cNvSpPr txBox="1"/>
          <p:nvPr/>
        </p:nvSpPr>
        <p:spPr>
          <a:xfrm>
            <a:off x="1181100" y="2286000"/>
            <a:ext cx="9324975" cy="369332"/>
          </a:xfrm>
          <a:prstGeom prst="rect">
            <a:avLst/>
          </a:prstGeom>
          <a:noFill/>
        </p:spPr>
        <p:txBody>
          <a:bodyPr wrap="square" rtlCol="0">
            <a:spAutoFit/>
          </a:bodyPr>
          <a:lstStyle/>
          <a:p>
            <a:r>
              <a:rPr lang="en-GB" dirty="0">
                <a:solidFill>
                  <a:schemeClr val="bg1"/>
                </a:solidFill>
                <a:latin typeface="Optima" pitchFamily="2" charset="0"/>
              </a:rPr>
              <a:t> </a:t>
            </a:r>
          </a:p>
        </p:txBody>
      </p:sp>
      <p:sp>
        <p:nvSpPr>
          <p:cNvPr id="27" name="TextBox 26">
            <a:extLst>
              <a:ext uri="{FF2B5EF4-FFF2-40B4-BE49-F238E27FC236}">
                <a16:creationId xmlns:a16="http://schemas.microsoft.com/office/drawing/2014/main" id="{75994594-012D-EDD3-C43B-ABC7933ED2C0}"/>
              </a:ext>
            </a:extLst>
          </p:cNvPr>
          <p:cNvSpPr txBox="1"/>
          <p:nvPr/>
        </p:nvSpPr>
        <p:spPr>
          <a:xfrm>
            <a:off x="217825" y="2163049"/>
            <a:ext cx="11680950" cy="2769989"/>
          </a:xfrm>
          <a:prstGeom prst="rect">
            <a:avLst/>
          </a:prstGeom>
          <a:noFill/>
        </p:spPr>
        <p:txBody>
          <a:bodyPr wrap="square" rtlCol="0">
            <a:spAutoFit/>
          </a:bodyPr>
          <a:lstStyle/>
          <a:p>
            <a:pPr algn="ctr"/>
            <a:r>
              <a:rPr lang="en-GB" sz="6000" dirty="0">
                <a:solidFill>
                  <a:schemeClr val="bg1"/>
                </a:solidFill>
                <a:latin typeface="+mj-lt"/>
              </a:rPr>
              <a:t>Teaching Resources 2</a:t>
            </a:r>
          </a:p>
          <a:p>
            <a:pPr algn="ctr"/>
            <a:endParaRPr lang="en-GB" sz="2000" dirty="0">
              <a:solidFill>
                <a:schemeClr val="bg1"/>
              </a:solidFill>
              <a:latin typeface="+mj-lt"/>
            </a:endParaRPr>
          </a:p>
          <a:p>
            <a:pPr algn="ctr"/>
            <a:endParaRPr lang="en-GB" sz="1400" dirty="0">
              <a:solidFill>
                <a:schemeClr val="bg1"/>
              </a:solidFill>
              <a:latin typeface="+mj-lt"/>
            </a:endParaRPr>
          </a:p>
          <a:p>
            <a:pPr marL="857250" indent="-857250">
              <a:buFont typeface="Arial" panose="020B0604020202020204" pitchFamily="34" charset="0"/>
              <a:buChar char="•"/>
            </a:pPr>
            <a:r>
              <a:rPr lang="en-GB" sz="2000" dirty="0">
                <a:solidFill>
                  <a:schemeClr val="bg1"/>
                </a:solidFill>
              </a:rPr>
              <a:t>Exploring artefacts, material types and what survives. </a:t>
            </a:r>
          </a:p>
          <a:p>
            <a:pPr marL="857250" indent="-857250">
              <a:buFont typeface="Arial" panose="020B0604020202020204" pitchFamily="34" charset="0"/>
              <a:buChar char="•"/>
            </a:pPr>
            <a:r>
              <a:rPr lang="en-GB" sz="2000" dirty="0">
                <a:solidFill>
                  <a:schemeClr val="bg1"/>
                </a:solidFill>
              </a:rPr>
              <a:t>What can archaeologists learn about the settlement and people living at Rendlesham?</a:t>
            </a:r>
          </a:p>
          <a:p>
            <a:pPr marL="857250" indent="-857250">
              <a:buFont typeface="Arial" panose="020B0604020202020204" pitchFamily="34" charset="0"/>
              <a:buChar char="•"/>
            </a:pPr>
            <a:r>
              <a:rPr lang="en-GB" sz="2000" dirty="0">
                <a:solidFill>
                  <a:schemeClr val="bg1"/>
                </a:solidFill>
              </a:rPr>
              <a:t>Approx. 1-2 hours </a:t>
            </a:r>
          </a:p>
          <a:p>
            <a:pPr marL="857250" indent="-857250">
              <a:buFont typeface="Arial" panose="020B0604020202020204" pitchFamily="34" charset="0"/>
              <a:buChar char="•"/>
            </a:pPr>
            <a:r>
              <a:rPr lang="en-GB" sz="2000" dirty="0">
                <a:solidFill>
                  <a:schemeClr val="bg1"/>
                </a:solidFill>
              </a:rPr>
              <a:t>plus optional additional activities which could be individual lessons or part of the same lesson</a:t>
            </a:r>
          </a:p>
        </p:txBody>
      </p:sp>
      <p:sp>
        <p:nvSpPr>
          <p:cNvPr id="7" name="TextBox 6">
            <a:extLst>
              <a:ext uri="{FF2B5EF4-FFF2-40B4-BE49-F238E27FC236}">
                <a16:creationId xmlns:a16="http://schemas.microsoft.com/office/drawing/2014/main" id="{01FDF817-9359-2879-C2C6-1122DBD68113}"/>
              </a:ext>
            </a:extLst>
          </p:cNvPr>
          <p:cNvSpPr txBox="1"/>
          <p:nvPr/>
        </p:nvSpPr>
        <p:spPr>
          <a:xfrm>
            <a:off x="493343" y="203828"/>
            <a:ext cx="11529322" cy="1600438"/>
          </a:xfrm>
          <a:prstGeom prst="rect">
            <a:avLst/>
          </a:prstGeom>
          <a:noFill/>
        </p:spPr>
        <p:txBody>
          <a:bodyPr wrap="square">
            <a:spAutoFit/>
          </a:bodyPr>
          <a:lstStyle/>
          <a:p>
            <a:r>
              <a:rPr lang="en-GB" sz="9800" dirty="0">
                <a:solidFill>
                  <a:schemeClr val="bg1"/>
                </a:solidFill>
                <a:latin typeface="+mj-lt"/>
              </a:rPr>
              <a:t>Rendlesham Revealed</a:t>
            </a:r>
            <a:endParaRPr lang="en-GB" sz="9800" dirty="0"/>
          </a:p>
        </p:txBody>
      </p:sp>
      <p:pic>
        <p:nvPicPr>
          <p:cNvPr id="9" name="Picture 8" descr="A white circle with a hand gesture and blue text&#10;&#10;Description automatically generated">
            <a:extLst>
              <a:ext uri="{FF2B5EF4-FFF2-40B4-BE49-F238E27FC236}">
                <a16:creationId xmlns:a16="http://schemas.microsoft.com/office/drawing/2014/main" id="{60FACCE1-2967-6706-2305-2213B4E3F0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5362" y="5637039"/>
            <a:ext cx="1039556" cy="1040179"/>
          </a:xfrm>
          <a:prstGeom prst="rect">
            <a:avLst/>
          </a:prstGeom>
        </p:spPr>
      </p:pic>
    </p:spTree>
    <p:extLst>
      <p:ext uri="{BB962C8B-B14F-4D97-AF65-F5344CB8AC3E}">
        <p14:creationId xmlns:p14="http://schemas.microsoft.com/office/powerpoint/2010/main" val="38171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Aptos Display" panose="02110004020202020204"/>
                <a:ea typeface="+mn-ea"/>
                <a:cs typeface="+mn-cs"/>
              </a:rPr>
              <a:t>Finds Processing</a:t>
            </a:r>
          </a:p>
        </p:txBody>
      </p:sp>
      <p:sp>
        <p:nvSpPr>
          <p:cNvPr id="11" name="TextBox 10">
            <a:extLst>
              <a:ext uri="{FF2B5EF4-FFF2-40B4-BE49-F238E27FC236}">
                <a16:creationId xmlns:a16="http://schemas.microsoft.com/office/drawing/2014/main" id="{A53358EE-8486-0EFB-F37E-DA9224F9CEA8}"/>
              </a:ext>
            </a:extLst>
          </p:cNvPr>
          <p:cNvSpPr txBox="1"/>
          <p:nvPr/>
        </p:nvSpPr>
        <p:spPr>
          <a:xfrm>
            <a:off x="630621" y="1450002"/>
            <a:ext cx="11213411"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What happens to the artefacts after archaeologists find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Archaeologists find artefacts when they are excavating, fieldwalking or metal detecting. Every single object that is excavated (apart from metal) must be washed, left to dry, labelled and counted. We don’t wash metal because it will rust.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This process is really important as archaeologists check the objects and sort them for further clues. A person with even more specialist knowledge will then examine and analyse the objects. The artefacts are then conserved and stored carefully in an archive.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47F7D66A-CEA6-402F-E16C-09F3EA015ECA}"/>
              </a:ext>
            </a:extLst>
          </p:cNvPr>
          <p:cNvGrpSpPr/>
          <p:nvPr/>
        </p:nvGrpSpPr>
        <p:grpSpPr>
          <a:xfrm>
            <a:off x="630621" y="4291807"/>
            <a:ext cx="11067046" cy="2377066"/>
            <a:chOff x="630621" y="4291807"/>
            <a:chExt cx="11067046" cy="2377066"/>
          </a:xfrm>
        </p:grpSpPr>
        <p:pic>
          <p:nvPicPr>
            <p:cNvPr id="10" name="Picture 9" descr="A group of kids in gloves holding brushes&#10;&#10;Description automatically generated">
              <a:extLst>
                <a:ext uri="{FF2B5EF4-FFF2-40B4-BE49-F238E27FC236}">
                  <a16:creationId xmlns:a16="http://schemas.microsoft.com/office/drawing/2014/main" id="{871D70FE-FFEA-0FFF-055F-6C726166C7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621" y="4303077"/>
              <a:ext cx="3125038" cy="2008775"/>
            </a:xfrm>
            <a:prstGeom prst="rect">
              <a:avLst/>
            </a:prstGeom>
          </p:spPr>
        </p:pic>
        <p:pic>
          <p:nvPicPr>
            <p:cNvPr id="3" name="Picture 2" descr="A person writing on a piece of paper&#10;&#10;Description automatically generated">
              <a:extLst>
                <a:ext uri="{FF2B5EF4-FFF2-40B4-BE49-F238E27FC236}">
                  <a16:creationId xmlns:a16="http://schemas.microsoft.com/office/drawing/2014/main" id="{CC7C8C4A-196A-8963-4A22-7A44348A7D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3692" y="4314346"/>
              <a:ext cx="2903975" cy="1986236"/>
            </a:xfrm>
            <a:prstGeom prst="rect">
              <a:avLst/>
            </a:prstGeom>
          </p:spPr>
        </p:pic>
        <p:pic>
          <p:nvPicPr>
            <p:cNvPr id="4" name="Picture 3" descr="A person washing a piece of wood&#10;&#10;Description automatically generated">
              <a:extLst>
                <a:ext uri="{FF2B5EF4-FFF2-40B4-BE49-F238E27FC236}">
                  <a16:creationId xmlns:a16="http://schemas.microsoft.com/office/drawing/2014/main" id="{14BF53C5-37BA-4394-63B1-0EF06F34D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3158" y="5388280"/>
              <a:ext cx="1920890" cy="1280593"/>
            </a:xfrm>
            <a:prstGeom prst="rect">
              <a:avLst/>
            </a:prstGeom>
          </p:spPr>
        </p:pic>
        <p:pic>
          <p:nvPicPr>
            <p:cNvPr id="25" name="Picture 24" descr="A close-up of a person writing on a piece of paper&#10;&#10;Description automatically generated">
              <a:extLst>
                <a:ext uri="{FF2B5EF4-FFF2-40B4-BE49-F238E27FC236}">
                  <a16:creationId xmlns:a16="http://schemas.microsoft.com/office/drawing/2014/main" id="{E47EF143-A9D1-2232-FAC6-FC473D0F92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4948" y="4291807"/>
              <a:ext cx="3032856" cy="2008775"/>
            </a:xfrm>
            <a:prstGeom prst="rect">
              <a:avLst/>
            </a:prstGeom>
          </p:spPr>
        </p:pic>
      </p:grpSp>
    </p:spTree>
    <p:extLst>
      <p:ext uri="{BB962C8B-B14F-4D97-AF65-F5344CB8AC3E}">
        <p14:creationId xmlns:p14="http://schemas.microsoft.com/office/powerpoint/2010/main" val="155928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Aptos Display" panose="02110004020202020204"/>
                <a:ea typeface="+mn-ea"/>
                <a:cs typeface="+mn-cs"/>
              </a:rPr>
              <a:t>Artefacts and Materials</a:t>
            </a:r>
          </a:p>
        </p:txBody>
      </p:sp>
      <p:sp>
        <p:nvSpPr>
          <p:cNvPr id="11" name="TextBox 10">
            <a:extLst>
              <a:ext uri="{FF2B5EF4-FFF2-40B4-BE49-F238E27FC236}">
                <a16:creationId xmlns:a16="http://schemas.microsoft.com/office/drawing/2014/main" id="{F24EED19-3DD9-5F70-EB60-551130B2CA44}"/>
              </a:ext>
            </a:extLst>
          </p:cNvPr>
          <p:cNvSpPr txBox="1"/>
          <p:nvPr/>
        </p:nvSpPr>
        <p:spPr>
          <a:xfrm>
            <a:off x="923555" y="1677749"/>
            <a:ext cx="10087345"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Display" panose="02110004020202020204"/>
                <a:ea typeface="+mn-ea"/>
                <a:cs typeface="+mn-cs"/>
              </a:rPr>
              <a:t>What can artefacts tell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en-GB" sz="2000" dirty="0"/>
              <a:t>Archaeologists examine artefacts to learn more about the people who lived in the past. </a:t>
            </a:r>
          </a:p>
          <a:p>
            <a:endParaRPr lang="en-GB" sz="2000" dirty="0"/>
          </a:p>
          <a:p>
            <a:r>
              <a:rPr lang="en-GB" sz="2000" dirty="0"/>
              <a:t>Artefacts can tell us about the technology and the materials people used. They also give clues about the wealth, culture, beliefs, number of people, and mobility </a:t>
            </a:r>
            <a:r>
              <a:rPr lang="en-GB" sz="2000" dirty="0" err="1"/>
              <a:t>i.e</a:t>
            </a:r>
            <a:r>
              <a:rPr lang="en-GB" sz="2000" dirty="0"/>
              <a:t> whether any artefacts had arrived from different areas of the country or the world through trade or migration. </a:t>
            </a:r>
          </a:p>
          <a:p>
            <a:endParaRPr lang="en-GB" sz="2000" dirty="0"/>
          </a:p>
          <a:p>
            <a:r>
              <a:rPr lang="en-GB" sz="2000" dirty="0"/>
              <a:t>Artefacts are often objects that have been discarded or thrown away as rubbish when the object became broken and was no longer fixable. Sometimes objects were just simply dropped and lost. Objects are also buried deliberately such as in rubbish pits, or as grave goods.</a:t>
            </a:r>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09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F3E27F-EE73-0B88-EBC9-927F49A74F7F}"/>
              </a:ext>
            </a:extLst>
          </p:cNvPr>
          <p:cNvSpPr txBox="1"/>
          <p:nvPr/>
        </p:nvSpPr>
        <p:spPr>
          <a:xfrm>
            <a:off x="838226" y="983795"/>
            <a:ext cx="6038475" cy="5016758"/>
          </a:xfrm>
          <a:prstGeom prst="rect">
            <a:avLst/>
          </a:prstGeom>
          <a:noFill/>
        </p:spPr>
        <p:txBody>
          <a:bodyPr wrap="square" rtlCol="0">
            <a:spAutoFit/>
          </a:bodyPr>
          <a:lstStyle/>
          <a:p>
            <a:r>
              <a:rPr lang="en-GB" sz="2000" dirty="0"/>
              <a:t>Artefacts are made of different materials – some of these survive better than others. </a:t>
            </a:r>
          </a:p>
          <a:p>
            <a:endParaRPr lang="en-GB" sz="2000" dirty="0"/>
          </a:p>
          <a:p>
            <a:r>
              <a:rPr lang="en-GB" sz="2000" dirty="0"/>
              <a:t>Some artefacts are very well preserved. This means that although the object may have some damage, it is possible to imagine and work out the original shape, design and purpose of the object.</a:t>
            </a:r>
          </a:p>
          <a:p>
            <a:endParaRPr lang="en-GB" sz="2000" dirty="0"/>
          </a:p>
          <a:p>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Metal objects are often well preserved, especially gold and silver. Copper alloy (bronze) and iron objects survive but they can corrode (become damaged).</a:t>
            </a:r>
          </a:p>
          <a:p>
            <a:endParaRPr lang="en-GB" sz="2000" dirty="0"/>
          </a:p>
          <a:p>
            <a:r>
              <a:rPr lang="en-GB" sz="2000" dirty="0"/>
              <a:t>Some materials like wood or textile however </a:t>
            </a:r>
          </a:p>
          <a:p>
            <a:r>
              <a:rPr lang="en-GB" sz="2000" dirty="0"/>
              <a:t>rot away entirely.</a:t>
            </a:r>
          </a:p>
          <a:p>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329BF8B9-ACAF-1523-31A5-8401BF85997C}"/>
              </a:ext>
            </a:extLst>
          </p:cNvPr>
          <p:cNvGrpSpPr/>
          <p:nvPr/>
        </p:nvGrpSpPr>
        <p:grpSpPr>
          <a:xfrm>
            <a:off x="8653508" y="1212396"/>
            <a:ext cx="2824117" cy="3975095"/>
            <a:chOff x="8653508" y="1212396"/>
            <a:chExt cx="2824117" cy="3975095"/>
          </a:xfrm>
        </p:grpSpPr>
        <p:sp>
          <p:nvSpPr>
            <p:cNvPr id="8" name="TextBox 7">
              <a:extLst>
                <a:ext uri="{FF2B5EF4-FFF2-40B4-BE49-F238E27FC236}">
                  <a16:creationId xmlns:a16="http://schemas.microsoft.com/office/drawing/2014/main" id="{74FC2729-B36B-1B3E-6891-E67BB0F52D7E}"/>
                </a:ext>
              </a:extLst>
            </p:cNvPr>
            <p:cNvSpPr txBox="1"/>
            <p:nvPr/>
          </p:nvSpPr>
          <p:spPr>
            <a:xfrm>
              <a:off x="9045925" y="4879714"/>
              <a:ext cx="24317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Brooch</a:t>
              </a:r>
            </a:p>
          </p:txBody>
        </p:sp>
        <p:pic>
          <p:nvPicPr>
            <p:cNvPr id="13" name="Picture 12" descr="A person holding a small piece of metal&#10;&#10;Description automatically generated">
              <a:extLst>
                <a:ext uri="{FF2B5EF4-FFF2-40B4-BE49-F238E27FC236}">
                  <a16:creationId xmlns:a16="http://schemas.microsoft.com/office/drawing/2014/main" id="{BEBEB17F-2616-D9A7-A011-E8FF98226F64}"/>
                </a:ext>
              </a:extLst>
            </p:cNvPr>
            <p:cNvPicPr>
              <a:picLocks noChangeAspect="1"/>
            </p:cNvPicPr>
            <p:nvPr/>
          </p:nvPicPr>
          <p:blipFill rotWithShape="1">
            <a:blip r:embed="rId2">
              <a:extLst>
                <a:ext uri="{28A0092B-C50C-407E-A947-70E740481C1C}">
                  <a14:useLocalDpi xmlns:a14="http://schemas.microsoft.com/office/drawing/2010/main" val="0"/>
                </a:ext>
              </a:extLst>
            </a:blip>
            <a:srcRect l="20755" r="22000"/>
            <a:stretch/>
          </p:blipFill>
          <p:spPr>
            <a:xfrm>
              <a:off x="8653508" y="1212396"/>
              <a:ext cx="2824117" cy="3632200"/>
            </a:xfrm>
            <a:prstGeom prst="rect">
              <a:avLst/>
            </a:prstGeom>
          </p:spPr>
        </p:pic>
      </p:grpSp>
      <p:grpSp>
        <p:nvGrpSpPr>
          <p:cNvPr id="17" name="Group 16">
            <a:extLst>
              <a:ext uri="{FF2B5EF4-FFF2-40B4-BE49-F238E27FC236}">
                <a16:creationId xmlns:a16="http://schemas.microsoft.com/office/drawing/2014/main" id="{82486B15-39F5-8F13-0A29-50D355D84970}"/>
              </a:ext>
            </a:extLst>
          </p:cNvPr>
          <p:cNvGrpSpPr/>
          <p:nvPr/>
        </p:nvGrpSpPr>
        <p:grpSpPr>
          <a:xfrm>
            <a:off x="5153993" y="4197236"/>
            <a:ext cx="4140874" cy="2093835"/>
            <a:chOff x="5153993" y="4060606"/>
            <a:chExt cx="4140874" cy="2093835"/>
          </a:xfrm>
        </p:grpSpPr>
        <p:sp>
          <p:nvSpPr>
            <p:cNvPr id="9" name="TextBox 8">
              <a:extLst>
                <a:ext uri="{FF2B5EF4-FFF2-40B4-BE49-F238E27FC236}">
                  <a16:creationId xmlns:a16="http://schemas.microsoft.com/office/drawing/2014/main" id="{0393C51C-E421-3021-1DD7-D0070875A280}"/>
                </a:ext>
              </a:extLst>
            </p:cNvPr>
            <p:cNvSpPr txBox="1"/>
            <p:nvPr/>
          </p:nvSpPr>
          <p:spPr>
            <a:xfrm>
              <a:off x="5153993" y="5846664"/>
              <a:ext cx="156754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Pottery</a:t>
              </a:r>
            </a:p>
          </p:txBody>
        </p:sp>
        <p:pic>
          <p:nvPicPr>
            <p:cNvPr id="16" name="Picture 15" descr="A person holding a piece of dirt&#10;&#10;Description automatically generated">
              <a:extLst>
                <a:ext uri="{FF2B5EF4-FFF2-40B4-BE49-F238E27FC236}">
                  <a16:creationId xmlns:a16="http://schemas.microsoft.com/office/drawing/2014/main" id="{635129D9-2B3D-D126-BEC4-1B052E95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1536" y="4060606"/>
              <a:ext cx="2573331" cy="2026474"/>
            </a:xfrm>
            <a:prstGeom prst="rect">
              <a:avLst/>
            </a:prstGeom>
          </p:spPr>
        </p:pic>
      </p:grpSp>
    </p:spTree>
    <p:extLst>
      <p:ext uri="{BB962C8B-B14F-4D97-AF65-F5344CB8AC3E}">
        <p14:creationId xmlns:p14="http://schemas.microsoft.com/office/powerpoint/2010/main" val="248703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F25B83-37F1-4967-B2C8-82D4F586E057}"/>
              </a:ext>
            </a:extLst>
          </p:cNvPr>
          <p:cNvSpPr txBox="1"/>
          <p:nvPr/>
        </p:nvSpPr>
        <p:spPr>
          <a:xfrm>
            <a:off x="738190" y="600970"/>
            <a:ext cx="455771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Most of the metal objects found at Rendlesham were jewellery or dress fasteners,</a:t>
            </a:r>
            <a:r>
              <a:rPr lang="en-GB" sz="2000" dirty="0">
                <a:solidFill>
                  <a:prstClr val="black"/>
                </a:solidFill>
                <a:latin typeface="Calibri" panose="020F0502020204030204"/>
              </a:rPr>
              <a:t> such as brooches, pins and buckles, collectively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called dress accessories.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59% of objects were dress accessories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Mainly of 5</a:t>
            </a:r>
            <a:r>
              <a:rPr kumimoji="0" lang="en-GB"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-7</a:t>
            </a:r>
            <a:r>
              <a:rPr kumimoji="0" lang="en-GB"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century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7.5% are high status objects</a:t>
            </a:r>
          </a:p>
        </p:txBody>
      </p:sp>
      <p:sp>
        <p:nvSpPr>
          <p:cNvPr id="8" name="TextBox 7">
            <a:extLst>
              <a:ext uri="{FF2B5EF4-FFF2-40B4-BE49-F238E27FC236}">
                <a16:creationId xmlns:a16="http://schemas.microsoft.com/office/drawing/2014/main" id="{B284D318-6D15-4B32-845D-3436466DBBF9}"/>
              </a:ext>
            </a:extLst>
          </p:cNvPr>
          <p:cNvSpPr txBox="1"/>
          <p:nvPr/>
        </p:nvSpPr>
        <p:spPr>
          <a:xfrm>
            <a:off x="738190" y="3461823"/>
            <a:ext cx="6156467"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Dress accessories can help reveal: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Costume changes through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Cultural identities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Inter-regional connections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Social differentiation and the potential economic status of their owners. Rich or poor.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 elite presence; objects of precious metal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1C3BF53-BC52-4283-932E-3DD7A26A31FF}"/>
              </a:ext>
            </a:extLst>
          </p:cNvPr>
          <p:cNvGrpSpPr/>
          <p:nvPr/>
        </p:nvGrpSpPr>
        <p:grpSpPr>
          <a:xfrm>
            <a:off x="6452957" y="2633245"/>
            <a:ext cx="5807675" cy="4236621"/>
            <a:chOff x="6452957" y="2633245"/>
            <a:chExt cx="5807675" cy="4236621"/>
          </a:xfrm>
        </p:grpSpPr>
        <p:pic>
          <p:nvPicPr>
            <p:cNvPr id="3" name="Picture 2">
              <a:extLst>
                <a:ext uri="{FF2B5EF4-FFF2-40B4-BE49-F238E27FC236}">
                  <a16:creationId xmlns:a16="http://schemas.microsoft.com/office/drawing/2014/main" id="{484A866B-61F7-A9E6-311D-58AA638C10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53732" y="2633245"/>
              <a:ext cx="4406900" cy="423662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0" name="TextBox 9">
              <a:extLst>
                <a:ext uri="{FF2B5EF4-FFF2-40B4-BE49-F238E27FC236}">
                  <a16:creationId xmlns:a16="http://schemas.microsoft.com/office/drawing/2014/main" id="{F5788750-2F1D-ACBF-7AF8-848FAFEA8FF2}"/>
                </a:ext>
              </a:extLst>
            </p:cNvPr>
            <p:cNvSpPr txBox="1"/>
            <p:nvPr/>
          </p:nvSpPr>
          <p:spPr>
            <a:xfrm>
              <a:off x="6452957" y="6107233"/>
              <a:ext cx="18859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Replica objects</a:t>
              </a:r>
            </a:p>
          </p:txBody>
        </p:sp>
      </p:grpSp>
      <p:grpSp>
        <p:nvGrpSpPr>
          <p:cNvPr id="14" name="Group 13">
            <a:extLst>
              <a:ext uri="{FF2B5EF4-FFF2-40B4-BE49-F238E27FC236}">
                <a16:creationId xmlns:a16="http://schemas.microsoft.com/office/drawing/2014/main" id="{0686D3C3-8D9A-5C08-DF85-57240903318D}"/>
              </a:ext>
            </a:extLst>
          </p:cNvPr>
          <p:cNvGrpSpPr/>
          <p:nvPr/>
        </p:nvGrpSpPr>
        <p:grpSpPr>
          <a:xfrm>
            <a:off x="4607708" y="-152059"/>
            <a:ext cx="4770291" cy="4743301"/>
            <a:chOff x="4607708" y="-152059"/>
            <a:chExt cx="4770291" cy="4743301"/>
          </a:xfrm>
        </p:grpSpPr>
        <p:grpSp>
          <p:nvGrpSpPr>
            <p:cNvPr id="12" name="Group 11">
              <a:extLst>
                <a:ext uri="{FF2B5EF4-FFF2-40B4-BE49-F238E27FC236}">
                  <a16:creationId xmlns:a16="http://schemas.microsoft.com/office/drawing/2014/main" id="{DD17DD8A-A67B-33DA-1A37-15DD847860C7}"/>
                </a:ext>
              </a:extLst>
            </p:cNvPr>
            <p:cNvGrpSpPr/>
            <p:nvPr/>
          </p:nvGrpSpPr>
          <p:grpSpPr>
            <a:xfrm>
              <a:off x="7222260" y="381435"/>
              <a:ext cx="2155739" cy="1838157"/>
              <a:chOff x="7222260" y="381435"/>
              <a:chExt cx="2155739" cy="1838157"/>
            </a:xfrm>
          </p:grpSpPr>
          <p:pic>
            <p:nvPicPr>
              <p:cNvPr id="4" name="Picture 3" descr="A small object with a hole&#10;&#10;Description automatically generated">
                <a:extLst>
                  <a:ext uri="{FF2B5EF4-FFF2-40B4-BE49-F238E27FC236}">
                    <a16:creationId xmlns:a16="http://schemas.microsoft.com/office/drawing/2014/main" id="{DBE2A40D-79BB-83D9-D8A6-03F5310B4C3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859" b="89940" l="9926" r="89890"/>
                        </a14:imgEffect>
                      </a14:imgLayer>
                    </a14:imgProps>
                  </a:ext>
                  <a:ext uri="{28A0092B-C50C-407E-A947-70E740481C1C}">
                    <a14:useLocalDpi xmlns:a14="http://schemas.microsoft.com/office/drawing/2010/main"/>
                  </a:ext>
                </a:extLst>
              </a:blip>
              <a:srcRect/>
              <a:stretch/>
            </p:blipFill>
            <p:spPr>
              <a:xfrm>
                <a:off x="7474162" y="381435"/>
                <a:ext cx="970351" cy="888808"/>
              </a:xfrm>
              <a:prstGeom prst="rect">
                <a:avLst/>
              </a:prstGeom>
            </p:spPr>
          </p:pic>
          <p:pic>
            <p:nvPicPr>
              <p:cNvPr id="5" name="Picture 4" descr="A small blue ring on a white surface&#10;&#10;Description automatically generated">
                <a:extLst>
                  <a:ext uri="{FF2B5EF4-FFF2-40B4-BE49-F238E27FC236}">
                    <a16:creationId xmlns:a16="http://schemas.microsoft.com/office/drawing/2014/main" id="{1CD26006-4DA1-AD5D-CE17-B3E693AFA29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94" b="89948" l="9711" r="89764"/>
                        </a14:imgEffect>
                      </a14:imgLayer>
                    </a14:imgProps>
                  </a:ext>
                  <a:ext uri="{28A0092B-C50C-407E-A947-70E740481C1C}">
                    <a14:useLocalDpi xmlns:a14="http://schemas.microsoft.com/office/drawing/2010/main"/>
                  </a:ext>
                </a:extLst>
              </a:blip>
              <a:srcRect/>
              <a:stretch/>
            </p:blipFill>
            <p:spPr>
              <a:xfrm>
                <a:off x="8430987" y="738724"/>
                <a:ext cx="947012" cy="964880"/>
              </a:xfrm>
              <a:prstGeom prst="rect">
                <a:avLst/>
              </a:prstGeom>
            </p:spPr>
          </p:pic>
          <p:sp>
            <p:nvSpPr>
              <p:cNvPr id="9" name="TextBox 8">
                <a:extLst>
                  <a:ext uri="{FF2B5EF4-FFF2-40B4-BE49-F238E27FC236}">
                    <a16:creationId xmlns:a16="http://schemas.microsoft.com/office/drawing/2014/main" id="{2967FCED-EE04-E9D5-67DD-0ACF477DF82B}"/>
                  </a:ext>
                </a:extLst>
              </p:cNvPr>
              <p:cNvSpPr txBox="1"/>
              <p:nvPr/>
            </p:nvSpPr>
            <p:spPr>
              <a:xfrm>
                <a:off x="7222260" y="1634817"/>
                <a:ext cx="18859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Objects found at Rendlesham</a:t>
                </a:r>
              </a:p>
            </p:txBody>
          </p:sp>
        </p:grpSp>
        <p:pic>
          <p:nvPicPr>
            <p:cNvPr id="13" name="Picture 12" descr="A close-up of a cross&#10;&#10;Description automatically generated">
              <a:extLst>
                <a:ext uri="{FF2B5EF4-FFF2-40B4-BE49-F238E27FC236}">
                  <a16:creationId xmlns:a16="http://schemas.microsoft.com/office/drawing/2014/main" id="{4A2F64EA-A97B-203B-983B-14067D2D61A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27618" b="87096" l="33006" r="76021"/>
                      </a14:imgEffect>
                    </a14:imgLayer>
                  </a14:imgProps>
                </a:ext>
                <a:ext uri="{28A0092B-C50C-407E-A947-70E740481C1C}">
                  <a14:useLocalDpi xmlns:a14="http://schemas.microsoft.com/office/drawing/2010/main"/>
                </a:ext>
              </a:extLst>
            </a:blip>
            <a:srcRect l="27629" t="20183" r="18602" b="5470"/>
            <a:stretch/>
          </p:blipFill>
          <p:spPr>
            <a:xfrm rot="10800000">
              <a:off x="4607708" y="-152059"/>
              <a:ext cx="4573897" cy="4743301"/>
            </a:xfrm>
            <a:prstGeom prst="rect">
              <a:avLst/>
            </a:prstGeom>
          </p:spPr>
        </p:pic>
      </p:grpSp>
    </p:spTree>
    <p:extLst>
      <p:ext uri="{BB962C8B-B14F-4D97-AF65-F5344CB8AC3E}">
        <p14:creationId xmlns:p14="http://schemas.microsoft.com/office/powerpoint/2010/main" val="638829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63417" y="531516"/>
            <a:ext cx="7802639" cy="162763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5-minute Activity</a:t>
            </a: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CEE1BF97-4D79-A53B-FA34-3BBEA8F1A8D5}"/>
              </a:ext>
            </a:extLst>
          </p:cNvPr>
          <p:cNvSpPr txBox="1"/>
          <p:nvPr/>
        </p:nvSpPr>
        <p:spPr>
          <a:xfrm>
            <a:off x="629171" y="2351129"/>
            <a:ext cx="6165652" cy="395717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Here are some different types of materials that people used in the past.</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GB" sz="2400" dirty="0">
              <a:solidFill>
                <a:prstClr val="black"/>
              </a:solidFill>
              <a:latin typeface="Aptos" panose="02110004020202020204"/>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What objects do you think people made using these materials?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Discuss as a class or in small groups.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418C75FA-A9FE-EBDC-80E2-B7A6E5EA26BE}"/>
              </a:ext>
            </a:extLst>
          </p:cNvPr>
          <p:cNvGraphicFramePr>
            <a:graphicFrameLocks noGrp="1"/>
          </p:cNvGraphicFramePr>
          <p:nvPr>
            <p:extLst>
              <p:ext uri="{D42A27DB-BD31-4B8C-83A1-F6EECF244321}">
                <p14:modId xmlns:p14="http://schemas.microsoft.com/office/powerpoint/2010/main" val="3894811244"/>
              </p:ext>
            </p:extLst>
          </p:nvPr>
        </p:nvGraphicFramePr>
        <p:xfrm>
          <a:off x="7506245" y="444616"/>
          <a:ext cx="4316532" cy="5968768"/>
        </p:xfrm>
        <a:graphic>
          <a:graphicData uri="http://schemas.openxmlformats.org/drawingml/2006/table">
            <a:tbl>
              <a:tblPr firstRow="1" bandRow="1">
                <a:tableStyleId>{5C22544A-7EE6-4342-B048-85BDC9FD1C3A}</a:tableStyleId>
              </a:tblPr>
              <a:tblGrid>
                <a:gridCol w="1438844">
                  <a:extLst>
                    <a:ext uri="{9D8B030D-6E8A-4147-A177-3AD203B41FA5}">
                      <a16:colId xmlns:a16="http://schemas.microsoft.com/office/drawing/2014/main" val="984818625"/>
                    </a:ext>
                  </a:extLst>
                </a:gridCol>
                <a:gridCol w="1438844">
                  <a:extLst>
                    <a:ext uri="{9D8B030D-6E8A-4147-A177-3AD203B41FA5}">
                      <a16:colId xmlns:a16="http://schemas.microsoft.com/office/drawing/2014/main" val="2978775727"/>
                    </a:ext>
                  </a:extLst>
                </a:gridCol>
                <a:gridCol w="1438844">
                  <a:extLst>
                    <a:ext uri="{9D8B030D-6E8A-4147-A177-3AD203B41FA5}">
                      <a16:colId xmlns:a16="http://schemas.microsoft.com/office/drawing/2014/main" val="2506399614"/>
                    </a:ext>
                  </a:extLst>
                </a:gridCol>
              </a:tblGrid>
              <a:tr h="1492192">
                <a:tc>
                  <a:txBody>
                    <a:bodyPr/>
                    <a:lstStyle/>
                    <a:p>
                      <a:pPr algn="ct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horn</a:t>
                      </a:r>
                    </a:p>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leather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glass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3139784"/>
                  </a:ext>
                </a:extLst>
              </a:tr>
              <a:tr h="1492192">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fabric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bronze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pottery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725115"/>
                  </a:ext>
                </a:extLst>
              </a:tr>
              <a:tr h="1492192">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wood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gold</a:t>
                      </a:r>
                    </a:p>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2063000"/>
                  </a:ext>
                </a:extLst>
              </a:tr>
              <a:tr h="1492192">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bone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flint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0502932"/>
                  </a:ext>
                </a:extLst>
              </a:tr>
            </a:tbl>
          </a:graphicData>
        </a:graphic>
      </p:graphicFrame>
    </p:spTree>
    <p:extLst>
      <p:ext uri="{BB962C8B-B14F-4D97-AF65-F5344CB8AC3E}">
        <p14:creationId xmlns:p14="http://schemas.microsoft.com/office/powerpoint/2010/main" val="347949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63417" y="531516"/>
            <a:ext cx="7802639" cy="162763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5-minute Activity – </a:t>
            </a:r>
            <a:r>
              <a:rPr kumimoji="0" lang="en-US" sz="4000" b="0" i="0" u="none" strike="noStrike" kern="1200" cap="none" spc="0" normalizeH="0" baseline="0" noProof="0" dirty="0">
                <a:ln>
                  <a:noFill/>
                </a:ln>
                <a:solidFill>
                  <a:prstClr val="black"/>
                </a:solidFill>
                <a:effectLst/>
                <a:uLnTx/>
                <a:uFillTx/>
                <a:latin typeface="Aptos Display" panose="02110004020202020204"/>
                <a:ea typeface="+mn-ea"/>
                <a:cs typeface="+mn-cs"/>
              </a:rPr>
              <a:t>Example Answers</a:t>
            </a:r>
            <a:endPar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CEE1BF97-4D79-A53B-FA34-3BBEA8F1A8D5}"/>
              </a:ext>
            </a:extLst>
          </p:cNvPr>
          <p:cNvSpPr txBox="1"/>
          <p:nvPr/>
        </p:nvSpPr>
        <p:spPr>
          <a:xfrm>
            <a:off x="629171" y="2351129"/>
            <a:ext cx="6165652" cy="395717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Aptos" panose="02110004020202020204"/>
                <a:ea typeface="+mn-ea"/>
                <a:cs typeface="+mn-cs"/>
              </a:rPr>
              <a:t>Horn – drinking vessel/cup</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Leather – shoes, bag, belts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Aptos" panose="02110004020202020204"/>
                <a:ea typeface="+mn-ea"/>
                <a:cs typeface="+mn-cs"/>
              </a:rPr>
              <a:t>Glass – bead, vessel</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Fabric – clothing</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Bronze – brooch, coins, pins, buckle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Aptos" panose="02110004020202020204"/>
                <a:ea typeface="+mn-ea"/>
                <a:cs typeface="+mn-cs"/>
              </a:rPr>
              <a:t>Pottery – bowls, pots for cooking</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Wood – houses, handles for tools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Aptos" panose="02110004020202020204"/>
                <a:ea typeface="+mn-ea"/>
                <a:cs typeface="+mn-cs"/>
              </a:rPr>
              <a:t>Iron – knife, swords</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Gold and silver – jewellery, coins</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Bone – combs, pins, needles</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Flint – tools (arrowheads, hand axes, scrapers)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418C75FA-A9FE-EBDC-80E2-B7A6E5EA26BE}"/>
              </a:ext>
            </a:extLst>
          </p:cNvPr>
          <p:cNvGraphicFramePr>
            <a:graphicFrameLocks noGrp="1"/>
          </p:cNvGraphicFramePr>
          <p:nvPr>
            <p:extLst>
              <p:ext uri="{D42A27DB-BD31-4B8C-83A1-F6EECF244321}">
                <p14:modId xmlns:p14="http://schemas.microsoft.com/office/powerpoint/2010/main" val="1047613946"/>
              </p:ext>
            </p:extLst>
          </p:nvPr>
        </p:nvGraphicFramePr>
        <p:xfrm>
          <a:off x="7506245" y="444616"/>
          <a:ext cx="4316532" cy="5968768"/>
        </p:xfrm>
        <a:graphic>
          <a:graphicData uri="http://schemas.openxmlformats.org/drawingml/2006/table">
            <a:tbl>
              <a:tblPr firstRow="1" bandRow="1">
                <a:tableStyleId>{5C22544A-7EE6-4342-B048-85BDC9FD1C3A}</a:tableStyleId>
              </a:tblPr>
              <a:tblGrid>
                <a:gridCol w="1438844">
                  <a:extLst>
                    <a:ext uri="{9D8B030D-6E8A-4147-A177-3AD203B41FA5}">
                      <a16:colId xmlns:a16="http://schemas.microsoft.com/office/drawing/2014/main" val="984818625"/>
                    </a:ext>
                  </a:extLst>
                </a:gridCol>
                <a:gridCol w="1438844">
                  <a:extLst>
                    <a:ext uri="{9D8B030D-6E8A-4147-A177-3AD203B41FA5}">
                      <a16:colId xmlns:a16="http://schemas.microsoft.com/office/drawing/2014/main" val="2978775727"/>
                    </a:ext>
                  </a:extLst>
                </a:gridCol>
                <a:gridCol w="1438844">
                  <a:extLst>
                    <a:ext uri="{9D8B030D-6E8A-4147-A177-3AD203B41FA5}">
                      <a16:colId xmlns:a16="http://schemas.microsoft.com/office/drawing/2014/main" val="2506399614"/>
                    </a:ext>
                  </a:extLst>
                </a:gridCol>
              </a:tblGrid>
              <a:tr h="1492192">
                <a:tc>
                  <a:txBody>
                    <a:bodyPr/>
                    <a:lstStyle/>
                    <a:p>
                      <a:pPr algn="ct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horn</a:t>
                      </a:r>
                    </a:p>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leather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glass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3139784"/>
                  </a:ext>
                </a:extLst>
              </a:tr>
              <a:tr h="1492192">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fabric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bronze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pottery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725115"/>
                  </a:ext>
                </a:extLst>
              </a:tr>
              <a:tr h="1492192">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wood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gold</a:t>
                      </a:r>
                    </a:p>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2063000"/>
                  </a:ext>
                </a:extLst>
              </a:tr>
              <a:tr h="1492192">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bone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b="1" dirty="0">
                        <a:solidFill>
                          <a:schemeClr val="tx1"/>
                        </a:solidFill>
                      </a:endParaRPr>
                    </a:p>
                    <a:p>
                      <a:pPr algn="ctr"/>
                      <a:endParaRPr lang="en-GB" b="1" dirty="0">
                        <a:solidFill>
                          <a:schemeClr val="tx1"/>
                        </a:solidFill>
                      </a:endParaRPr>
                    </a:p>
                    <a:p>
                      <a:pPr algn="ctr"/>
                      <a:r>
                        <a:rPr lang="en-GB" b="1" dirty="0">
                          <a:solidFill>
                            <a:schemeClr val="tx1"/>
                          </a:solidFill>
                        </a:rPr>
                        <a:t>flint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0502932"/>
                  </a:ext>
                </a:extLst>
              </a:tr>
            </a:tbl>
          </a:graphicData>
        </a:graphic>
      </p:graphicFrame>
    </p:spTree>
    <p:extLst>
      <p:ext uri="{BB962C8B-B14F-4D97-AF65-F5344CB8AC3E}">
        <p14:creationId xmlns:p14="http://schemas.microsoft.com/office/powerpoint/2010/main" val="2367571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63417" y="531516"/>
            <a:ext cx="7802639" cy="162763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5-minute Activity</a:t>
            </a: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CEE1BF97-4D79-A53B-FA34-3BBEA8F1A8D5}"/>
              </a:ext>
            </a:extLst>
          </p:cNvPr>
          <p:cNvSpPr txBox="1"/>
          <p:nvPr/>
        </p:nvSpPr>
        <p:spPr>
          <a:xfrm>
            <a:off x="575732" y="2379216"/>
            <a:ext cx="2818975" cy="421141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The Anglo-Saxon (or early medieval) period was 1</a:t>
            </a:r>
            <a:r>
              <a:rPr lang="en-GB" sz="2000" dirty="0">
                <a:solidFill>
                  <a:prstClr val="black"/>
                </a:solidFill>
                <a:latin typeface="Aptos" panose="02110004020202020204"/>
              </a:rPr>
              <a:t>,600-1000 (5</a:t>
            </a:r>
            <a:r>
              <a:rPr lang="en-GB" sz="2000" baseline="30000" dirty="0">
                <a:solidFill>
                  <a:prstClr val="black"/>
                </a:solidFill>
                <a:latin typeface="Aptos" panose="02110004020202020204"/>
              </a:rPr>
              <a:t>th</a:t>
            </a:r>
            <a:r>
              <a:rPr lang="en-GB" sz="2000" dirty="0">
                <a:solidFill>
                  <a:prstClr val="black"/>
                </a:solidFill>
                <a:latin typeface="Aptos" panose="02110004020202020204"/>
              </a:rPr>
              <a:t>-11</a:t>
            </a:r>
            <a:r>
              <a:rPr lang="en-GB" sz="2000" baseline="30000" dirty="0">
                <a:solidFill>
                  <a:prstClr val="black"/>
                </a:solidFill>
                <a:latin typeface="Aptos" panose="02110004020202020204"/>
              </a:rPr>
              <a:t>th</a:t>
            </a:r>
            <a:r>
              <a:rPr lang="en-GB" sz="2000" dirty="0">
                <a:solidFill>
                  <a:prstClr val="black"/>
                </a:solidFill>
                <a:latin typeface="Aptos" panose="02110004020202020204"/>
              </a:rPr>
              <a:t> centuries) years ago.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Look at these photos.</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GB" sz="2000" dirty="0">
              <a:solidFill>
                <a:prstClr val="black"/>
              </a:solidFill>
              <a:latin typeface="Aptos" panose="02110004020202020204"/>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What objects do you think would survive?</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GB" sz="2000" dirty="0">
              <a:solidFill>
                <a:prstClr val="black"/>
              </a:solidFill>
              <a:latin typeface="Aptos" panose="02110004020202020204"/>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Discuss as a class or in small groups.</a:t>
            </a:r>
          </a:p>
        </p:txBody>
      </p:sp>
      <p:pic>
        <p:nvPicPr>
          <p:cNvPr id="4" name="Picture 3">
            <a:extLst>
              <a:ext uri="{FF2B5EF4-FFF2-40B4-BE49-F238E27FC236}">
                <a16:creationId xmlns:a16="http://schemas.microsoft.com/office/drawing/2014/main" id="{259C8FD3-685F-292D-C8BA-9F172CFDAF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56268" y="2238346"/>
            <a:ext cx="2884979" cy="3994911"/>
          </a:xfrm>
          <a:prstGeom prst="rect">
            <a:avLst/>
          </a:prstGeom>
        </p:spPr>
      </p:pic>
      <p:pic>
        <p:nvPicPr>
          <p:cNvPr id="3" name="Picture 2">
            <a:extLst>
              <a:ext uri="{FF2B5EF4-FFF2-40B4-BE49-F238E27FC236}">
                <a16:creationId xmlns:a16="http://schemas.microsoft.com/office/drawing/2014/main" id="{24A95AA8-F677-AFE7-62B5-64F2118394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5741" y="2238346"/>
            <a:ext cx="2530259" cy="3969035"/>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47A75B21-5441-87A0-0EFD-E2CD5207EA50}"/>
              </a:ext>
            </a:extLst>
          </p:cNvPr>
          <p:cNvGrpSpPr/>
          <p:nvPr/>
        </p:nvGrpSpPr>
        <p:grpSpPr>
          <a:xfrm>
            <a:off x="6214693" y="2238346"/>
            <a:ext cx="2932769" cy="3994911"/>
            <a:chOff x="3417660" y="2906558"/>
            <a:chExt cx="2678340" cy="3611954"/>
          </a:xfrm>
        </p:grpSpPr>
        <p:pic>
          <p:nvPicPr>
            <p:cNvPr id="7" name="Picture 6">
              <a:extLst>
                <a:ext uri="{FF2B5EF4-FFF2-40B4-BE49-F238E27FC236}">
                  <a16:creationId xmlns:a16="http://schemas.microsoft.com/office/drawing/2014/main" id="{956ED5D9-BBEC-5996-05A4-2519F73AAB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7660" y="2906558"/>
              <a:ext cx="2678340" cy="359329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06F5ABF-0B08-C517-75CA-46CADFA9C399}"/>
                </a:ext>
              </a:extLst>
            </p:cNvPr>
            <p:cNvSpPr txBox="1"/>
            <p:nvPr/>
          </p:nvSpPr>
          <p:spPr>
            <a:xfrm>
              <a:off x="3417660" y="6256902"/>
              <a:ext cx="1622779" cy="261610"/>
            </a:xfrm>
            <a:prstGeom prst="rect">
              <a:avLst/>
            </a:prstGeom>
            <a:noFill/>
          </p:spPr>
          <p:txBody>
            <a:bodyPr wrap="square" rtlCol="0">
              <a:spAutoFit/>
            </a:bodyPr>
            <a:lstStyle/>
            <a:p>
              <a:r>
                <a:rPr lang="en-GB" sz="1050" dirty="0">
                  <a:solidFill>
                    <a:schemeClr val="bg1"/>
                  </a:solidFill>
                </a:rPr>
                <a:t>© of </a:t>
              </a:r>
              <a:r>
                <a:rPr lang="en-GB" sz="1050" dirty="0" err="1">
                  <a:solidFill>
                    <a:schemeClr val="bg1"/>
                  </a:solidFill>
                </a:rPr>
                <a:t>Wulfheodenas</a:t>
              </a:r>
              <a:endParaRPr lang="en-GB" sz="1050" dirty="0">
                <a:solidFill>
                  <a:schemeClr val="bg1"/>
                </a:solidFill>
              </a:endParaRPr>
            </a:p>
          </p:txBody>
        </p:sp>
      </p:grpSp>
    </p:spTree>
    <p:extLst>
      <p:ext uri="{BB962C8B-B14F-4D97-AF65-F5344CB8AC3E}">
        <p14:creationId xmlns:p14="http://schemas.microsoft.com/office/powerpoint/2010/main" val="259634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63417" y="531516"/>
            <a:ext cx="11628583" cy="162763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5-minute Activity</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4000" dirty="0">
                <a:solidFill>
                  <a:prstClr val="black"/>
                </a:solidFill>
                <a:latin typeface="Aptos Display" panose="02110004020202020204"/>
              </a:rPr>
              <a:t>Example Answers</a:t>
            </a:r>
            <a:endParaRPr kumimoji="0" lang="en-US" sz="40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15" name="Group 14">
            <a:extLst>
              <a:ext uri="{FF2B5EF4-FFF2-40B4-BE49-F238E27FC236}">
                <a16:creationId xmlns:a16="http://schemas.microsoft.com/office/drawing/2014/main" id="{D719E972-046D-8DB8-7E8D-F4B6F5C3D9B8}"/>
              </a:ext>
            </a:extLst>
          </p:cNvPr>
          <p:cNvGrpSpPr/>
          <p:nvPr/>
        </p:nvGrpSpPr>
        <p:grpSpPr>
          <a:xfrm>
            <a:off x="563417" y="2552581"/>
            <a:ext cx="3330125" cy="3708260"/>
            <a:chOff x="563417" y="2552581"/>
            <a:chExt cx="3330125" cy="3708260"/>
          </a:xfrm>
        </p:grpSpPr>
        <p:sp>
          <p:nvSpPr>
            <p:cNvPr id="6" name="TextBox 5">
              <a:extLst>
                <a:ext uri="{FF2B5EF4-FFF2-40B4-BE49-F238E27FC236}">
                  <a16:creationId xmlns:a16="http://schemas.microsoft.com/office/drawing/2014/main" id="{CEE1BF97-4D79-A53B-FA34-3BBEA8F1A8D5}"/>
                </a:ext>
              </a:extLst>
            </p:cNvPr>
            <p:cNvSpPr txBox="1"/>
            <p:nvPr/>
          </p:nvSpPr>
          <p:spPr>
            <a:xfrm>
              <a:off x="2147096" y="2552581"/>
              <a:ext cx="1746446" cy="370826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Iron Helmet</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Iron axe head</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Iron sword</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Bronze Belt buckle</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Gold or silver Coins </a:t>
              </a:r>
            </a:p>
          </p:txBody>
        </p:sp>
        <p:pic>
          <p:nvPicPr>
            <p:cNvPr id="3" name="Picture 2">
              <a:extLst>
                <a:ext uri="{FF2B5EF4-FFF2-40B4-BE49-F238E27FC236}">
                  <a16:creationId xmlns:a16="http://schemas.microsoft.com/office/drawing/2014/main" id="{24A95AA8-F677-AFE7-62B5-64F211839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17" y="2552582"/>
              <a:ext cx="1530313" cy="2400491"/>
            </a:xfrm>
            <a:prstGeom prst="rect">
              <a:avLst/>
            </a:prstGeom>
            <a:ln>
              <a:noFill/>
            </a:ln>
            <a:effectLst>
              <a:outerShdw blurRad="292100" dist="139700" dir="2700000" algn="tl" rotWithShape="0">
                <a:srgbClr val="333333">
                  <a:alpha val="65000"/>
                </a:srgbClr>
              </a:outerShdw>
            </a:effectLst>
          </p:spPr>
        </p:pic>
      </p:grpSp>
      <p:grpSp>
        <p:nvGrpSpPr>
          <p:cNvPr id="13" name="Group 12">
            <a:extLst>
              <a:ext uri="{FF2B5EF4-FFF2-40B4-BE49-F238E27FC236}">
                <a16:creationId xmlns:a16="http://schemas.microsoft.com/office/drawing/2014/main" id="{61BDDA4E-7421-400E-36DF-1CF9F37E2979}"/>
              </a:ext>
            </a:extLst>
          </p:cNvPr>
          <p:cNvGrpSpPr/>
          <p:nvPr/>
        </p:nvGrpSpPr>
        <p:grpSpPr>
          <a:xfrm>
            <a:off x="4007642" y="2564985"/>
            <a:ext cx="4066031" cy="3050605"/>
            <a:chOff x="4007642" y="2564985"/>
            <a:chExt cx="4066031" cy="3050605"/>
          </a:xfrm>
        </p:grpSpPr>
        <p:grpSp>
          <p:nvGrpSpPr>
            <p:cNvPr id="9" name="Group 8">
              <a:extLst>
                <a:ext uri="{FF2B5EF4-FFF2-40B4-BE49-F238E27FC236}">
                  <a16:creationId xmlns:a16="http://schemas.microsoft.com/office/drawing/2014/main" id="{47A75B21-5441-87A0-0EFD-E2CD5207EA50}"/>
                </a:ext>
              </a:extLst>
            </p:cNvPr>
            <p:cNvGrpSpPr/>
            <p:nvPr/>
          </p:nvGrpSpPr>
          <p:grpSpPr>
            <a:xfrm>
              <a:off x="4007642" y="2564985"/>
              <a:ext cx="1723225" cy="2388088"/>
              <a:chOff x="3417660" y="2906558"/>
              <a:chExt cx="2678340" cy="3593292"/>
            </a:xfrm>
          </p:grpSpPr>
          <p:pic>
            <p:nvPicPr>
              <p:cNvPr id="7" name="Picture 6">
                <a:extLst>
                  <a:ext uri="{FF2B5EF4-FFF2-40B4-BE49-F238E27FC236}">
                    <a16:creationId xmlns:a16="http://schemas.microsoft.com/office/drawing/2014/main" id="{956ED5D9-BBEC-5996-05A4-2519F73AAB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17660" y="2906558"/>
                <a:ext cx="2678340" cy="359329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06F5ABF-0B08-C517-75CA-46CADFA9C399}"/>
                  </a:ext>
                </a:extLst>
              </p:cNvPr>
              <p:cNvSpPr txBox="1"/>
              <p:nvPr/>
            </p:nvSpPr>
            <p:spPr>
              <a:xfrm>
                <a:off x="3417660" y="6175677"/>
                <a:ext cx="1622780" cy="324173"/>
              </a:xfrm>
              <a:prstGeom prst="rect">
                <a:avLst/>
              </a:prstGeom>
              <a:noFill/>
            </p:spPr>
            <p:txBody>
              <a:bodyPr wrap="square" rtlCol="0">
                <a:spAutoFit/>
              </a:bodyPr>
              <a:lstStyle/>
              <a:p>
                <a:r>
                  <a:rPr lang="en-GB" sz="800" dirty="0">
                    <a:solidFill>
                      <a:schemeClr val="bg1"/>
                    </a:solidFill>
                  </a:rPr>
                  <a:t>© of </a:t>
                </a:r>
                <a:r>
                  <a:rPr lang="en-GB" sz="800" dirty="0" err="1">
                    <a:solidFill>
                      <a:schemeClr val="bg1"/>
                    </a:solidFill>
                  </a:rPr>
                  <a:t>Wulfheodenas</a:t>
                </a:r>
                <a:endParaRPr lang="en-GB" sz="800" dirty="0">
                  <a:solidFill>
                    <a:schemeClr val="bg1"/>
                  </a:solidFill>
                </a:endParaRPr>
              </a:p>
            </p:txBody>
          </p:sp>
        </p:grpSp>
        <p:sp>
          <p:nvSpPr>
            <p:cNvPr id="10" name="TextBox 9">
              <a:extLst>
                <a:ext uri="{FF2B5EF4-FFF2-40B4-BE49-F238E27FC236}">
                  <a16:creationId xmlns:a16="http://schemas.microsoft.com/office/drawing/2014/main" id="{5BB019E6-0B52-DD55-A0A7-7EB4C7B6A680}"/>
                </a:ext>
              </a:extLst>
            </p:cNvPr>
            <p:cNvSpPr txBox="1"/>
            <p:nvPr/>
          </p:nvSpPr>
          <p:spPr>
            <a:xfrm>
              <a:off x="5795363" y="2564985"/>
              <a:ext cx="2278310" cy="305060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Glass or ceramic beads </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Bronze brooches</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Gold or silver Coins </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Bronze sleeve clasps (which are used like buttons)</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Bronze buckle </a:t>
              </a:r>
            </a:p>
          </p:txBody>
        </p:sp>
      </p:grpSp>
      <p:grpSp>
        <p:nvGrpSpPr>
          <p:cNvPr id="14" name="Group 13">
            <a:extLst>
              <a:ext uri="{FF2B5EF4-FFF2-40B4-BE49-F238E27FC236}">
                <a16:creationId xmlns:a16="http://schemas.microsoft.com/office/drawing/2014/main" id="{204420C6-12E6-E6A6-70BF-4AA75215BB86}"/>
              </a:ext>
            </a:extLst>
          </p:cNvPr>
          <p:cNvGrpSpPr/>
          <p:nvPr/>
        </p:nvGrpSpPr>
        <p:grpSpPr>
          <a:xfrm>
            <a:off x="7826025" y="2533727"/>
            <a:ext cx="4251874" cy="3050605"/>
            <a:chOff x="7826025" y="2533727"/>
            <a:chExt cx="4251874" cy="3050605"/>
          </a:xfrm>
        </p:grpSpPr>
        <p:pic>
          <p:nvPicPr>
            <p:cNvPr id="4" name="Picture 3">
              <a:extLst>
                <a:ext uri="{FF2B5EF4-FFF2-40B4-BE49-F238E27FC236}">
                  <a16:creationId xmlns:a16="http://schemas.microsoft.com/office/drawing/2014/main" id="{259C8FD3-685F-292D-C8BA-9F172CFDA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26025" y="2552581"/>
              <a:ext cx="1859463" cy="2400491"/>
            </a:xfrm>
            <a:prstGeom prst="rect">
              <a:avLst/>
            </a:prstGeom>
          </p:spPr>
        </p:pic>
        <p:sp>
          <p:nvSpPr>
            <p:cNvPr id="11" name="TextBox 10">
              <a:extLst>
                <a:ext uri="{FF2B5EF4-FFF2-40B4-BE49-F238E27FC236}">
                  <a16:creationId xmlns:a16="http://schemas.microsoft.com/office/drawing/2014/main" id="{F7D5E1CF-5629-DEE9-26D0-D4A7646EA08B}"/>
                </a:ext>
              </a:extLst>
            </p:cNvPr>
            <p:cNvSpPr txBox="1"/>
            <p:nvPr/>
          </p:nvSpPr>
          <p:spPr>
            <a:xfrm>
              <a:off x="9799589" y="2533727"/>
              <a:ext cx="2278310" cy="305060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Glass or ceramic beads </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Bronze brooches</a:t>
              </a:r>
            </a:p>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solidFill>
                    <a:prstClr val="black"/>
                  </a:solidFill>
                  <a:latin typeface="Aptos" panose="02110004020202020204"/>
                </a:rPr>
                <a:t>Bronze buckle </a:t>
              </a:r>
            </a:p>
          </p:txBody>
        </p:sp>
      </p:grpSp>
      <p:sp>
        <p:nvSpPr>
          <p:cNvPr id="12" name="TextBox 11">
            <a:extLst>
              <a:ext uri="{FF2B5EF4-FFF2-40B4-BE49-F238E27FC236}">
                <a16:creationId xmlns:a16="http://schemas.microsoft.com/office/drawing/2014/main" id="{E730A0D1-3699-C5D1-3E11-CA8F66E33D23}"/>
              </a:ext>
            </a:extLst>
          </p:cNvPr>
          <p:cNvSpPr txBox="1"/>
          <p:nvPr/>
        </p:nvSpPr>
        <p:spPr>
          <a:xfrm>
            <a:off x="538789" y="5451756"/>
            <a:ext cx="11005376" cy="218940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dirty="0">
                <a:solidFill>
                  <a:prstClr val="black"/>
                </a:solidFill>
                <a:latin typeface="Aptos" panose="02110004020202020204"/>
              </a:rPr>
              <a:t>Materials such as fabric (wool), wood, leather are not likely to survive, they will rot away. Sometimes wood or leather can survive in very wet bog-like conditions. In these pictures, the clothing, wooden axe-handle, leather belt, shoes, purse and sword-scabbard are unlikely to survive. </a:t>
            </a:r>
          </a:p>
        </p:txBody>
      </p:sp>
    </p:spTree>
    <p:extLst>
      <p:ext uri="{BB962C8B-B14F-4D97-AF65-F5344CB8AC3E}">
        <p14:creationId xmlns:p14="http://schemas.microsoft.com/office/powerpoint/2010/main" val="408220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63417" y="531516"/>
            <a:ext cx="7802639" cy="162763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5-minute Activity</a:t>
            </a: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CEE1BF97-4D79-A53B-FA34-3BBEA8F1A8D5}"/>
              </a:ext>
            </a:extLst>
          </p:cNvPr>
          <p:cNvSpPr txBox="1"/>
          <p:nvPr/>
        </p:nvSpPr>
        <p:spPr>
          <a:xfrm>
            <a:off x="558655" y="1757813"/>
            <a:ext cx="6869075" cy="2091582"/>
          </a:xfrm>
          <a:prstGeom prst="rect">
            <a:avLst/>
          </a:prstGeom>
        </p:spPr>
        <p:txBody>
          <a:bodyPr vert="horz" lIns="91440" tIns="45720" rIns="91440" bIns="45720" rtlCol="0">
            <a:normAutofit/>
          </a:bodyPr>
          <a:lstStyle/>
          <a:p>
            <a:r>
              <a:rPr lang="en-GB" sz="2000" dirty="0"/>
              <a:t>These objects were all found at Rendlesham.</a:t>
            </a:r>
          </a:p>
          <a:p>
            <a:r>
              <a:rPr lang="en-GB" sz="2000" dirty="0"/>
              <a:t>Why have they survived? Think about what are they made of?</a:t>
            </a:r>
            <a:br>
              <a:rPr lang="en-GB" sz="2400" dirty="0"/>
            </a:br>
            <a:endParaRPr lang="en-GB" sz="2400" dirty="0"/>
          </a:p>
        </p:txBody>
      </p:sp>
      <p:graphicFrame>
        <p:nvGraphicFramePr>
          <p:cNvPr id="3" name="Object 2">
            <a:extLst>
              <a:ext uri="{FF2B5EF4-FFF2-40B4-BE49-F238E27FC236}">
                <a16:creationId xmlns:a16="http://schemas.microsoft.com/office/drawing/2014/main" id="{182DB6BF-2DDB-DF4E-4BFC-C16257179D83}"/>
              </a:ext>
            </a:extLst>
          </p:cNvPr>
          <p:cNvGraphicFramePr>
            <a:graphicFrameLocks noChangeAspect="1"/>
          </p:cNvGraphicFramePr>
          <p:nvPr>
            <p:extLst>
              <p:ext uri="{D42A27DB-BD31-4B8C-83A1-F6EECF244321}">
                <p14:modId xmlns:p14="http://schemas.microsoft.com/office/powerpoint/2010/main" val="349822930"/>
              </p:ext>
            </p:extLst>
          </p:nvPr>
        </p:nvGraphicFramePr>
        <p:xfrm>
          <a:off x="6035950" y="2939238"/>
          <a:ext cx="1157562" cy="1587440"/>
        </p:xfrm>
        <a:graphic>
          <a:graphicData uri="http://schemas.openxmlformats.org/presentationml/2006/ole">
            <mc:AlternateContent xmlns:mc="http://schemas.openxmlformats.org/markup-compatibility/2006">
              <mc:Choice xmlns:v="urn:schemas-microsoft-com:vml" Requires="v">
                <p:oleObj r:id="rId3" imgW="4967640" imgH="6811560" progId="">
                  <p:embed/>
                </p:oleObj>
              </mc:Choice>
              <mc:Fallback>
                <p:oleObj r:id="rId3" imgW="4967640" imgH="6811560" progId="">
                  <p:embed/>
                  <p:pic>
                    <p:nvPicPr>
                      <p:cNvPr id="6" name="Object 5">
                        <a:extLst>
                          <a:ext uri="{FF2B5EF4-FFF2-40B4-BE49-F238E27FC236}">
                            <a16:creationId xmlns:a16="http://schemas.microsoft.com/office/drawing/2014/main" id="{66B6FC8F-F9E1-8C97-BBBB-902AD93EF65C}"/>
                          </a:ext>
                        </a:extLst>
                      </p:cNvPr>
                      <p:cNvPicPr/>
                      <p:nvPr/>
                    </p:nvPicPr>
                    <p:blipFill>
                      <a:blip r:embed="rId4"/>
                      <a:stretch>
                        <a:fillRect/>
                      </a:stretch>
                    </p:blipFill>
                    <p:spPr>
                      <a:xfrm>
                        <a:off x="6035950" y="2939238"/>
                        <a:ext cx="1157562" cy="1587440"/>
                      </a:xfrm>
                      <a:prstGeom prst="rect">
                        <a:avLst/>
                      </a:prstGeom>
                    </p:spPr>
                  </p:pic>
                </p:oleObj>
              </mc:Fallback>
            </mc:AlternateContent>
          </a:graphicData>
        </a:graphic>
      </p:graphicFrame>
      <p:pic>
        <p:nvPicPr>
          <p:cNvPr id="7" name="Picture 6" descr="A close-up of a jaw&#10;&#10;Description automatically generated">
            <a:extLst>
              <a:ext uri="{FF2B5EF4-FFF2-40B4-BE49-F238E27FC236}">
                <a16:creationId xmlns:a16="http://schemas.microsoft.com/office/drawing/2014/main" id="{BF896B24-B4B4-F77B-97D3-12EFB7CED5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236" y="2879426"/>
            <a:ext cx="2668465" cy="1746184"/>
          </a:xfrm>
          <a:prstGeom prst="rect">
            <a:avLst/>
          </a:prstGeom>
        </p:spPr>
      </p:pic>
      <p:pic>
        <p:nvPicPr>
          <p:cNvPr id="8" name="Picture 7" descr="A skull&#10;&#10;Description automatically generated">
            <a:extLst>
              <a:ext uri="{FF2B5EF4-FFF2-40B4-BE49-F238E27FC236}">
                <a16:creationId xmlns:a16="http://schemas.microsoft.com/office/drawing/2014/main" id="{B7A04AA3-580A-F544-000C-53081C9A9F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4500" y="5044244"/>
            <a:ext cx="3168900" cy="1384433"/>
          </a:xfrm>
          <a:prstGeom prst="rect">
            <a:avLst/>
          </a:prstGeom>
        </p:spPr>
      </p:pic>
      <p:pic>
        <p:nvPicPr>
          <p:cNvPr id="9" name="Picture 8" descr="A close-up of a coin&#10;&#10;Description automatically generated">
            <a:extLst>
              <a:ext uri="{FF2B5EF4-FFF2-40B4-BE49-F238E27FC236}">
                <a16:creationId xmlns:a16="http://schemas.microsoft.com/office/drawing/2014/main" id="{007ADAB4-A1E3-1A18-1853-E378CD6088E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46955" y="4388270"/>
            <a:ext cx="2209885" cy="2129328"/>
          </a:xfrm>
          <a:prstGeom prst="rect">
            <a:avLst/>
          </a:prstGeom>
        </p:spPr>
      </p:pic>
      <p:pic>
        <p:nvPicPr>
          <p:cNvPr id="11" name="Picture 10" descr="A close-up of a bead&#10;&#10;Description automatically generated">
            <a:extLst>
              <a:ext uri="{FF2B5EF4-FFF2-40B4-BE49-F238E27FC236}">
                <a16:creationId xmlns:a16="http://schemas.microsoft.com/office/drawing/2014/main" id="{3B93C444-3D57-2D7C-6264-BE5CBCBC4D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77478" y="2931500"/>
            <a:ext cx="1890706" cy="1329509"/>
          </a:xfrm>
          <a:prstGeom prst="rect">
            <a:avLst/>
          </a:prstGeom>
        </p:spPr>
      </p:pic>
      <p:pic>
        <p:nvPicPr>
          <p:cNvPr id="12" name="Picture 11" descr="A close-up of a gold object&#10;&#10;Description automatically generated">
            <a:extLst>
              <a:ext uri="{FF2B5EF4-FFF2-40B4-BE49-F238E27FC236}">
                <a16:creationId xmlns:a16="http://schemas.microsoft.com/office/drawing/2014/main" id="{E8631331-B9ED-1858-2E6F-507A14301E5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707440" y="2937443"/>
            <a:ext cx="1888913" cy="1139153"/>
          </a:xfrm>
          <a:prstGeom prst="rect">
            <a:avLst/>
          </a:prstGeom>
        </p:spPr>
      </p:pic>
      <p:pic>
        <p:nvPicPr>
          <p:cNvPr id="14" name="Picture 13" descr="A small object with a hole&#10;&#10;Description automatically generated">
            <a:extLst>
              <a:ext uri="{FF2B5EF4-FFF2-40B4-BE49-F238E27FC236}">
                <a16:creationId xmlns:a16="http://schemas.microsoft.com/office/drawing/2014/main" id="{4A4D2AF1-F2EF-1571-190A-9A8FCF72542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09997" y="5190455"/>
            <a:ext cx="1322583" cy="1211441"/>
          </a:xfrm>
          <a:prstGeom prst="rect">
            <a:avLst/>
          </a:prstGeom>
        </p:spPr>
      </p:pic>
      <p:pic>
        <p:nvPicPr>
          <p:cNvPr id="16" name="Picture 15" descr="A close-up of a metal buckle&#10;&#10;Description automatically generated">
            <a:extLst>
              <a:ext uri="{FF2B5EF4-FFF2-40B4-BE49-F238E27FC236}">
                <a16:creationId xmlns:a16="http://schemas.microsoft.com/office/drawing/2014/main" id="{D2537F72-A8A6-669F-7546-1C55E4A1309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176249" y="5203960"/>
            <a:ext cx="1362112" cy="1184430"/>
          </a:xfrm>
          <a:prstGeom prst="rect">
            <a:avLst/>
          </a:prstGeom>
        </p:spPr>
      </p:pic>
      <p:pic>
        <p:nvPicPr>
          <p:cNvPr id="17" name="Picture 16" descr="A close-up of a coin&#10;&#10;Description automatically generated">
            <a:extLst>
              <a:ext uri="{FF2B5EF4-FFF2-40B4-BE49-F238E27FC236}">
                <a16:creationId xmlns:a16="http://schemas.microsoft.com/office/drawing/2014/main" id="{4C5B3403-5A0D-BBDA-0D91-32BEAEF77C3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842050" y="5190455"/>
            <a:ext cx="1250184" cy="1260924"/>
          </a:xfrm>
          <a:prstGeom prst="rect">
            <a:avLst/>
          </a:prstGeom>
        </p:spPr>
      </p:pic>
      <p:pic>
        <p:nvPicPr>
          <p:cNvPr id="18" name="Picture 17" descr="A clay pot on a wood surface&#10;&#10;Description automatically generated">
            <a:extLst>
              <a:ext uri="{FF2B5EF4-FFF2-40B4-BE49-F238E27FC236}">
                <a16:creationId xmlns:a16="http://schemas.microsoft.com/office/drawing/2014/main" id="{DD4779F9-5E1B-2E13-C88B-B8C5D3A3C53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090663" y="2978359"/>
            <a:ext cx="1366156" cy="1548319"/>
          </a:xfrm>
          <a:prstGeom prst="rect">
            <a:avLst/>
          </a:prstGeom>
        </p:spPr>
      </p:pic>
    </p:spTree>
    <p:extLst>
      <p:ext uri="{BB962C8B-B14F-4D97-AF65-F5344CB8AC3E}">
        <p14:creationId xmlns:p14="http://schemas.microsoft.com/office/powerpoint/2010/main" val="1410542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Aptos Display" panose="02110004020202020204"/>
                <a:ea typeface="+mn-ea"/>
                <a:cs typeface="+mn-cs"/>
              </a:rPr>
              <a:t>It’s A</a:t>
            </a:r>
            <a:r>
              <a:rPr kumimoji="0" lang="en-GB" sz="8000" b="0" i="0" u="none" strike="noStrike" kern="1200" cap="none" spc="0" normalizeH="0" baseline="0" noProof="0" dirty="0" err="1">
                <a:ln>
                  <a:noFill/>
                </a:ln>
                <a:solidFill>
                  <a:prstClr val="white"/>
                </a:solidFill>
                <a:effectLst/>
                <a:uLnTx/>
                <a:uFillTx/>
                <a:latin typeface="Aptos Display" panose="02110004020202020204"/>
                <a:ea typeface="+mn-ea"/>
                <a:cs typeface="+mn-cs"/>
              </a:rPr>
              <a:t>ll</a:t>
            </a:r>
            <a:r>
              <a:rPr kumimoji="0" lang="en-GB" sz="8000" b="0" i="0" u="none" strike="noStrike" kern="1200" cap="none" spc="0" normalizeH="0" baseline="0" noProof="0" dirty="0">
                <a:ln>
                  <a:noFill/>
                </a:ln>
                <a:solidFill>
                  <a:prstClr val="white"/>
                </a:solidFill>
                <a:effectLst/>
                <a:uLnTx/>
                <a:uFillTx/>
                <a:latin typeface="Aptos Display" panose="02110004020202020204"/>
                <a:ea typeface="+mn-ea"/>
                <a:cs typeface="+mn-cs"/>
              </a:rPr>
              <a:t> About Rubbish</a:t>
            </a:r>
          </a:p>
        </p:txBody>
      </p:sp>
      <p:sp>
        <p:nvSpPr>
          <p:cNvPr id="2" name="TextBox 1">
            <a:extLst>
              <a:ext uri="{FF2B5EF4-FFF2-40B4-BE49-F238E27FC236}">
                <a16:creationId xmlns:a16="http://schemas.microsoft.com/office/drawing/2014/main" id="{0506C2AE-04FA-98EC-2E4D-DEAA884553E6}"/>
              </a:ext>
            </a:extLst>
          </p:cNvPr>
          <p:cNvSpPr txBox="1"/>
          <p:nvPr/>
        </p:nvSpPr>
        <p:spPr>
          <a:xfrm>
            <a:off x="482106" y="1184455"/>
            <a:ext cx="1097739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Archaeologists look for clues to answer lots of questions about life in the past.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One of the most telling sources of information is what people threw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A53358EE-8486-0EFB-F37E-DA9224F9CEA8}"/>
              </a:ext>
            </a:extLst>
          </p:cNvPr>
          <p:cNvSpPr txBox="1"/>
          <p:nvPr/>
        </p:nvSpPr>
        <p:spPr>
          <a:xfrm>
            <a:off x="6216843" y="2380723"/>
            <a:ext cx="5627189"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What can archaeologists learn by looking in the Anglo-Saxon rubbish dumps at Rendlesham?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Here are the rubbish dumps at Rendlesham (in the top trench) being excavated methodically in squares. They are not far from the great hall (in the bottom trench).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In the rubbish dumps, archaeologists found broken pot, butchered animal bones and oyster shells amongst other discarded or broken artefacts like pins and brooches.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5270AD03-3BB4-5214-EC2F-9560B311BBFD}"/>
              </a:ext>
            </a:extLst>
          </p:cNvPr>
          <p:cNvGrpSpPr/>
          <p:nvPr/>
        </p:nvGrpSpPr>
        <p:grpSpPr>
          <a:xfrm>
            <a:off x="482644" y="2286001"/>
            <a:ext cx="5488160" cy="4214867"/>
            <a:chOff x="482644" y="2286001"/>
            <a:chExt cx="5488160" cy="4214867"/>
          </a:xfrm>
        </p:grpSpPr>
        <p:grpSp>
          <p:nvGrpSpPr>
            <p:cNvPr id="13" name="Group 12">
              <a:extLst>
                <a:ext uri="{FF2B5EF4-FFF2-40B4-BE49-F238E27FC236}">
                  <a16:creationId xmlns:a16="http://schemas.microsoft.com/office/drawing/2014/main" id="{66EC7FE3-238F-F340-0813-EC0CE9304F0A}"/>
                </a:ext>
              </a:extLst>
            </p:cNvPr>
            <p:cNvGrpSpPr/>
            <p:nvPr/>
          </p:nvGrpSpPr>
          <p:grpSpPr>
            <a:xfrm>
              <a:off x="482644" y="2286001"/>
              <a:ext cx="5488160" cy="4214867"/>
              <a:chOff x="2319541" y="-95108"/>
              <a:chExt cx="9334606" cy="6953110"/>
            </a:xfrm>
          </p:grpSpPr>
          <p:pic>
            <p:nvPicPr>
              <p:cNvPr id="14" name="Picture 13" descr="A screenshot of a computer&#10;&#10;Description automatically generated with low confidence">
                <a:extLst>
                  <a:ext uri="{FF2B5EF4-FFF2-40B4-BE49-F238E27FC236}">
                    <a16:creationId xmlns:a16="http://schemas.microsoft.com/office/drawing/2014/main" id="{AA739A7A-F262-6129-D1B7-2784628A94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19541" y="-95108"/>
                <a:ext cx="9334606" cy="695311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591C79CA-647C-7742-58A5-95C7C64FAAF4}"/>
                  </a:ext>
                </a:extLst>
              </p:cNvPr>
              <p:cNvSpPr txBox="1"/>
              <p:nvPr/>
            </p:nvSpPr>
            <p:spPr>
              <a:xfrm rot="17487681">
                <a:off x="5179428" y="1695318"/>
                <a:ext cx="2525222" cy="5758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Boundary  Ditch  </a:t>
                </a:r>
              </a:p>
            </p:txBody>
          </p:sp>
          <p:sp>
            <p:nvSpPr>
              <p:cNvPr id="19" name="TextBox 18">
                <a:extLst>
                  <a:ext uri="{FF2B5EF4-FFF2-40B4-BE49-F238E27FC236}">
                    <a16:creationId xmlns:a16="http://schemas.microsoft.com/office/drawing/2014/main" id="{B4ADE9A4-2179-251C-5AA5-462F8297EAC4}"/>
                  </a:ext>
                </a:extLst>
              </p:cNvPr>
              <p:cNvSpPr txBox="1"/>
              <p:nvPr/>
            </p:nvSpPr>
            <p:spPr>
              <a:xfrm rot="16608928">
                <a:off x="3917259" y="4271041"/>
                <a:ext cx="2548698" cy="5758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Boundary  Ditch  </a:t>
                </a:r>
              </a:p>
            </p:txBody>
          </p:sp>
          <p:sp>
            <p:nvSpPr>
              <p:cNvPr id="17" name="TextBox 16">
                <a:extLst>
                  <a:ext uri="{FF2B5EF4-FFF2-40B4-BE49-F238E27FC236}">
                    <a16:creationId xmlns:a16="http://schemas.microsoft.com/office/drawing/2014/main" id="{DF9C849D-98B8-1697-D64D-272851757B76}"/>
                  </a:ext>
                </a:extLst>
              </p:cNvPr>
              <p:cNvSpPr txBox="1"/>
              <p:nvPr/>
            </p:nvSpPr>
            <p:spPr>
              <a:xfrm>
                <a:off x="9074481" y="1160068"/>
                <a:ext cx="2344110" cy="5077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Rubbish dump</a:t>
                </a:r>
              </a:p>
            </p:txBody>
          </p:sp>
        </p:grpSp>
        <p:cxnSp>
          <p:nvCxnSpPr>
            <p:cNvPr id="4" name="Straight Arrow Connector 3">
              <a:extLst>
                <a:ext uri="{FF2B5EF4-FFF2-40B4-BE49-F238E27FC236}">
                  <a16:creationId xmlns:a16="http://schemas.microsoft.com/office/drawing/2014/main" id="{D50F2AB3-EBC0-D76E-9B0B-9A4FDA856427}"/>
                </a:ext>
              </a:extLst>
            </p:cNvPr>
            <p:cNvCxnSpPr>
              <a:cxnSpLocks/>
            </p:cNvCxnSpPr>
            <p:nvPr/>
          </p:nvCxnSpPr>
          <p:spPr>
            <a:xfrm flipH="1">
              <a:off x="3728515" y="3290500"/>
              <a:ext cx="1857758" cy="276999"/>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 name="Rectangle 2">
              <a:extLst>
                <a:ext uri="{FF2B5EF4-FFF2-40B4-BE49-F238E27FC236}">
                  <a16:creationId xmlns:a16="http://schemas.microsoft.com/office/drawing/2014/main" id="{461C458E-D734-101F-0068-7E1392422FA8}"/>
                </a:ext>
              </a:extLst>
            </p:cNvPr>
            <p:cNvSpPr/>
            <p:nvPr/>
          </p:nvSpPr>
          <p:spPr>
            <a:xfrm>
              <a:off x="3271253" y="3046870"/>
              <a:ext cx="645964" cy="106267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F7DD637A-6FA2-B66A-77E9-2EBCA2BB4BBB}"/>
                </a:ext>
              </a:extLst>
            </p:cNvPr>
            <p:cNvSpPr/>
            <p:nvPr/>
          </p:nvSpPr>
          <p:spPr>
            <a:xfrm rot="881615">
              <a:off x="2793831" y="4698996"/>
              <a:ext cx="645964" cy="130103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0999A41-F691-5CEE-B0FA-AA1C45A3B711}"/>
                </a:ext>
              </a:extLst>
            </p:cNvPr>
            <p:cNvSpPr txBox="1"/>
            <p:nvPr/>
          </p:nvSpPr>
          <p:spPr>
            <a:xfrm>
              <a:off x="4310820" y="4565292"/>
              <a:ext cx="127545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Great hall</a:t>
              </a:r>
            </a:p>
          </p:txBody>
        </p:sp>
        <p:cxnSp>
          <p:nvCxnSpPr>
            <p:cNvPr id="8" name="Straight Arrow Connector 7">
              <a:extLst>
                <a:ext uri="{FF2B5EF4-FFF2-40B4-BE49-F238E27FC236}">
                  <a16:creationId xmlns:a16="http://schemas.microsoft.com/office/drawing/2014/main" id="{D94B74ED-A94C-2A0C-A501-C65DDBA5FBF1}"/>
                </a:ext>
              </a:extLst>
            </p:cNvPr>
            <p:cNvCxnSpPr>
              <a:cxnSpLocks/>
            </p:cNvCxnSpPr>
            <p:nvPr/>
          </p:nvCxnSpPr>
          <p:spPr>
            <a:xfrm flipH="1">
              <a:off x="3447393" y="4725149"/>
              <a:ext cx="1939028" cy="535506"/>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1040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BB862-0011-C799-740A-5B09A14C3DC1}"/>
              </a:ext>
            </a:extLst>
          </p:cNvPr>
          <p:cNvSpPr txBox="1"/>
          <p:nvPr/>
        </p:nvSpPr>
        <p:spPr>
          <a:xfrm>
            <a:off x="751840" y="1056640"/>
            <a:ext cx="1050544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This is an archaeology-themed lesson plan based on how the Anglo- Saxon settlement at Rendlesham was discovered. These activities and resources aim to inspire pupils’ curiosity to know more about the past. They are designed to support the teaching of the History curriculum in Key Stage Two. The resources enable children to develop an awareness of archaeological techniques and discoveries and how they can be used to build their understanding of people in the past. This collection has been devised as ‘ready to use’ lesson plans, to enable teachers to access a variety of historical sources looking at case studies while also focusing on a local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“Teaching should equip pupils to ask perceptive questions, think critically, weigh evidence, sift arguments, and develop perspective and judgement. History helps pupils to understand the complexity of people’s lives, the process of change, the diversity of societies and relationships between different groups, as well as their own identity and the challenges of their time.” History Programmes of Study.  National Curriculum 2013.</a:t>
            </a:r>
            <a:endParaRPr kumimoji="0" lang="en-GB" sz="1800" b="0"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assoon Primary"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assoon Primary"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assoon Primary" pitchFamily="50" charset="0"/>
                <a:ea typeface="+mn-ea"/>
                <a:cs typeface="+mn-cs"/>
              </a:rPr>
              <a:t>All IMAGES ARE © SUFFOLK COUNTY COUNCIL</a:t>
            </a:r>
          </a:p>
        </p:txBody>
      </p:sp>
    </p:spTree>
    <p:extLst>
      <p:ext uri="{BB962C8B-B14F-4D97-AF65-F5344CB8AC3E}">
        <p14:creationId xmlns:p14="http://schemas.microsoft.com/office/powerpoint/2010/main" val="272325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6B6A08-288C-93EF-6B5B-2E54FABD7BE0}"/>
              </a:ext>
            </a:extLst>
          </p:cNvPr>
          <p:cNvSpPr txBox="1"/>
          <p:nvPr/>
        </p:nvSpPr>
        <p:spPr>
          <a:xfrm>
            <a:off x="7908701" y="821596"/>
            <a:ext cx="3611299"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Over 150kg of animal bone was found in the rubbish </a:t>
            </a:r>
            <a:r>
              <a:rPr lang="en-GB" sz="2000" dirty="0">
                <a:solidFill>
                  <a:prstClr val="black"/>
                </a:solidFill>
                <a:latin typeface="Aptos" panose="02110004020202020204"/>
              </a:rPr>
              <a:t>dump</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Archaeologists believe this is the remains of many feasts held over many years by the wealthy people living at or visiting Rendlesham.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They were eating a lot of beef and pork.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Archaeologists also know that they kept large hunting dogs who were also very well fed!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31FC406B-4E06-3BD6-71F4-81A6077BFE57}"/>
              </a:ext>
            </a:extLst>
          </p:cNvPr>
          <p:cNvGrpSpPr/>
          <p:nvPr/>
        </p:nvGrpSpPr>
        <p:grpSpPr>
          <a:xfrm>
            <a:off x="1209675" y="1160073"/>
            <a:ext cx="6484667" cy="5263057"/>
            <a:chOff x="1209675" y="1160073"/>
            <a:chExt cx="6484667" cy="5263057"/>
          </a:xfrm>
        </p:grpSpPr>
        <p:pic>
          <p:nvPicPr>
            <p:cNvPr id="6" name="Picture 5" descr="A picture containing text, ground, outdoor&#10;&#10;Description automatically generated">
              <a:extLst>
                <a:ext uri="{FF2B5EF4-FFF2-40B4-BE49-F238E27FC236}">
                  <a16:creationId xmlns:a16="http://schemas.microsoft.com/office/drawing/2014/main" id="{B638F27C-B3B7-A079-B4BD-B9FC1C8A0A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675" y="1160073"/>
              <a:ext cx="6484667" cy="4863501"/>
            </a:xfrm>
            <a:prstGeom prst="rect">
              <a:avLst/>
            </a:prstGeom>
          </p:spPr>
        </p:pic>
        <p:sp>
          <p:nvSpPr>
            <p:cNvPr id="8" name="TextBox 7">
              <a:extLst>
                <a:ext uri="{FF2B5EF4-FFF2-40B4-BE49-F238E27FC236}">
                  <a16:creationId xmlns:a16="http://schemas.microsoft.com/office/drawing/2014/main" id="{7F515B10-0E0C-BA0C-48DC-A034A93C7031}"/>
                </a:ext>
              </a:extLst>
            </p:cNvPr>
            <p:cNvSpPr txBox="1"/>
            <p:nvPr/>
          </p:nvSpPr>
          <p:spPr>
            <a:xfrm>
              <a:off x="1209675" y="6146131"/>
              <a:ext cx="45184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The rubbish dump at Rendlesham under excavation </a:t>
              </a:r>
            </a:p>
          </p:txBody>
        </p:sp>
      </p:grpSp>
    </p:spTree>
    <p:extLst>
      <p:ext uri="{BB962C8B-B14F-4D97-AF65-F5344CB8AC3E}">
        <p14:creationId xmlns:p14="http://schemas.microsoft.com/office/powerpoint/2010/main" val="411318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63417" y="531516"/>
            <a:ext cx="7802639" cy="162763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5-minute Activity</a:t>
            </a: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CEE1BF97-4D79-A53B-FA34-3BBEA8F1A8D5}"/>
              </a:ext>
            </a:extLst>
          </p:cNvPr>
          <p:cNvSpPr txBox="1"/>
          <p:nvPr/>
        </p:nvSpPr>
        <p:spPr>
          <a:xfrm>
            <a:off x="563417" y="1915467"/>
            <a:ext cx="6089631" cy="32976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Let’s think about rubbish!</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What would your bin at home tell us about you and your family?</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Work collaboratively to discuss what you think an archaeologist could discover!</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985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Aptos Display" panose="02110004020202020204"/>
                <a:ea typeface="+mn-ea"/>
                <a:cs typeface="+mn-cs"/>
              </a:rPr>
              <a:t>Where in the world?</a:t>
            </a:r>
          </a:p>
        </p:txBody>
      </p:sp>
      <p:sp>
        <p:nvSpPr>
          <p:cNvPr id="2" name="TextBox 1">
            <a:extLst>
              <a:ext uri="{FF2B5EF4-FFF2-40B4-BE49-F238E27FC236}">
                <a16:creationId xmlns:a16="http://schemas.microsoft.com/office/drawing/2014/main" id="{0506C2AE-04FA-98EC-2E4D-DEAA884553E6}"/>
              </a:ext>
            </a:extLst>
          </p:cNvPr>
          <p:cNvSpPr txBox="1"/>
          <p:nvPr/>
        </p:nvSpPr>
        <p:spPr>
          <a:xfrm>
            <a:off x="341054" y="1426496"/>
            <a:ext cx="109773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By looking at the artefacts, archaeologists can work out who lived or visited a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At Rendlesham, p</a:t>
            </a:r>
            <a:r>
              <a:rPr kumimoji="0" lang="en-GB" sz="2000" b="0" i="0" u="none" strike="noStrike" kern="1200" cap="none" spc="0" normalizeH="0" baseline="0" noProof="0" dirty="0" err="1">
                <a:ln>
                  <a:noFill/>
                </a:ln>
                <a:solidFill>
                  <a:prstClr val="black"/>
                </a:solidFill>
                <a:effectLst/>
                <a:uLnTx/>
                <a:uFillTx/>
                <a:latin typeface="Aptos" panose="02110004020202020204"/>
                <a:ea typeface="+mn-ea"/>
                <a:cs typeface="+mn-cs"/>
              </a:rPr>
              <a:t>eople</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from all over the world, of native, continental and mixed descent would have come together to settle and trade. Artefacts that have been found show evidence of trading from different areas of the United Kingdom, Europe (France, Belgium, Netherlands, Germany and southern Scandinavia) and across the world (Byzantium now Istanbul, Sri Lanka or India.)</a:t>
            </a:r>
          </a:p>
        </p:txBody>
      </p:sp>
      <p:pic>
        <p:nvPicPr>
          <p:cNvPr id="4" name="Picture 3" descr="Map&#10;&#10;Description automatically generated">
            <a:extLst>
              <a:ext uri="{FF2B5EF4-FFF2-40B4-BE49-F238E27FC236}">
                <a16:creationId xmlns:a16="http://schemas.microsoft.com/office/drawing/2014/main" id="{59021A60-AC0E-D445-8AA8-E368015168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25855" y="4071100"/>
            <a:ext cx="3609503" cy="2301820"/>
          </a:xfrm>
          <a:prstGeom prst="rect">
            <a:avLst/>
          </a:prstGeom>
          <a:ln w="12700">
            <a:solidFill>
              <a:schemeClr val="tx1"/>
            </a:solidFill>
          </a:ln>
        </p:spPr>
      </p:pic>
      <p:pic>
        <p:nvPicPr>
          <p:cNvPr id="5" name="Picture 4" descr="Map&#10;&#10;Description automatically generated">
            <a:extLst>
              <a:ext uri="{FF2B5EF4-FFF2-40B4-BE49-F238E27FC236}">
                <a16:creationId xmlns:a16="http://schemas.microsoft.com/office/drawing/2014/main" id="{433D1B2E-027B-3729-3920-A6954C0CC6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86997" y="4071100"/>
            <a:ext cx="4063949" cy="2322070"/>
          </a:xfrm>
          <a:prstGeom prst="rect">
            <a:avLst/>
          </a:prstGeom>
          <a:ln w="12700">
            <a:solidFill>
              <a:schemeClr val="tx1"/>
            </a:solidFill>
          </a:ln>
        </p:spPr>
      </p:pic>
      <p:sp>
        <p:nvSpPr>
          <p:cNvPr id="6" name="TextBox 5">
            <a:extLst>
              <a:ext uri="{FF2B5EF4-FFF2-40B4-BE49-F238E27FC236}">
                <a16:creationId xmlns:a16="http://schemas.microsoft.com/office/drawing/2014/main" id="{D309096B-FE97-A52A-156B-E6103CEDDC2C}"/>
              </a:ext>
            </a:extLst>
          </p:cNvPr>
          <p:cNvSpPr txBox="1"/>
          <p:nvPr/>
        </p:nvSpPr>
        <p:spPr>
          <a:xfrm>
            <a:off x="341054" y="3654770"/>
            <a:ext cx="3212996" cy="2948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Rendlesham: Reach of Elite Networks</a:t>
            </a:r>
          </a:p>
        </p:txBody>
      </p:sp>
      <p:sp>
        <p:nvSpPr>
          <p:cNvPr id="8" name="TextBox 7">
            <a:extLst>
              <a:ext uri="{FF2B5EF4-FFF2-40B4-BE49-F238E27FC236}">
                <a16:creationId xmlns:a16="http://schemas.microsoft.com/office/drawing/2014/main" id="{28203430-7F10-C934-869B-44084A526371}"/>
              </a:ext>
            </a:extLst>
          </p:cNvPr>
          <p:cNvSpPr txBox="1"/>
          <p:nvPr/>
        </p:nvSpPr>
        <p:spPr>
          <a:xfrm>
            <a:off x="4182754" y="4267799"/>
            <a:ext cx="739685" cy="2457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470–570 </a:t>
            </a:r>
          </a:p>
        </p:txBody>
      </p:sp>
      <p:sp>
        <p:nvSpPr>
          <p:cNvPr id="9" name="TextBox 8">
            <a:extLst>
              <a:ext uri="{FF2B5EF4-FFF2-40B4-BE49-F238E27FC236}">
                <a16:creationId xmlns:a16="http://schemas.microsoft.com/office/drawing/2014/main" id="{0B43CB8A-FFB0-3083-EDED-1B26ED492E2E}"/>
              </a:ext>
            </a:extLst>
          </p:cNvPr>
          <p:cNvSpPr txBox="1"/>
          <p:nvPr/>
        </p:nvSpPr>
        <p:spPr>
          <a:xfrm>
            <a:off x="7889075" y="4257475"/>
            <a:ext cx="739685" cy="2457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570–650 </a:t>
            </a:r>
          </a:p>
        </p:txBody>
      </p:sp>
      <p:pic>
        <p:nvPicPr>
          <p:cNvPr id="10" name="Picture 9" descr="Map&#10;&#10;Description automatically generated">
            <a:extLst>
              <a:ext uri="{FF2B5EF4-FFF2-40B4-BE49-F238E27FC236}">
                <a16:creationId xmlns:a16="http://schemas.microsoft.com/office/drawing/2014/main" id="{5E82BA6D-7484-6812-9420-5FD8CBE414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527" y="4047969"/>
            <a:ext cx="3632474" cy="2324951"/>
          </a:xfrm>
          <a:prstGeom prst="rect">
            <a:avLst/>
          </a:prstGeom>
        </p:spPr>
      </p:pic>
      <p:sp>
        <p:nvSpPr>
          <p:cNvPr id="12" name="TextBox 11">
            <a:extLst>
              <a:ext uri="{FF2B5EF4-FFF2-40B4-BE49-F238E27FC236}">
                <a16:creationId xmlns:a16="http://schemas.microsoft.com/office/drawing/2014/main" id="{D4E08A79-E1CC-CC55-CE0F-5204BA23AD29}"/>
              </a:ext>
            </a:extLst>
          </p:cNvPr>
          <p:cNvSpPr txBox="1"/>
          <p:nvPr/>
        </p:nvSpPr>
        <p:spPr>
          <a:xfrm>
            <a:off x="341054" y="4244668"/>
            <a:ext cx="739685" cy="2457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420–470 </a:t>
            </a:r>
          </a:p>
        </p:txBody>
      </p:sp>
    </p:spTree>
    <p:extLst>
      <p:ext uri="{BB962C8B-B14F-4D97-AF65-F5344CB8AC3E}">
        <p14:creationId xmlns:p14="http://schemas.microsoft.com/office/powerpoint/2010/main" val="3558454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FB3C893-B922-29E2-FDBC-4FF41A468341}"/>
              </a:ext>
            </a:extLst>
          </p:cNvPr>
          <p:cNvGrpSpPr/>
          <p:nvPr/>
        </p:nvGrpSpPr>
        <p:grpSpPr>
          <a:xfrm>
            <a:off x="507380" y="2052221"/>
            <a:ext cx="3600265" cy="2753558"/>
            <a:chOff x="6222380" y="3371592"/>
            <a:chExt cx="3600265" cy="2753558"/>
          </a:xfrm>
        </p:grpSpPr>
        <p:pic>
          <p:nvPicPr>
            <p:cNvPr id="9" name="Picture 8" descr="A close-up of a stone&#10;&#10;Description automatically generated">
              <a:extLst>
                <a:ext uri="{FF2B5EF4-FFF2-40B4-BE49-F238E27FC236}">
                  <a16:creationId xmlns:a16="http://schemas.microsoft.com/office/drawing/2014/main" id="{172AE45E-241A-4AC6-E726-908C71E68C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2380" y="3371592"/>
              <a:ext cx="3600265" cy="274403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8079481-E71C-0C98-5E0D-33B7C551ADD5}"/>
                </a:ext>
              </a:extLst>
            </p:cNvPr>
            <p:cNvSpPr txBox="1"/>
            <p:nvPr/>
          </p:nvSpPr>
          <p:spPr>
            <a:xfrm>
              <a:off x="6346442" y="5863540"/>
              <a:ext cx="1670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ptos" panose="02110004020202020204"/>
                  <a:ea typeface="+mn-ea"/>
                  <a:cs typeface="+mn-cs"/>
                </a:rPr>
                <a:t>By Jim Pullen</a:t>
              </a:r>
            </a:p>
          </p:txBody>
        </p:sp>
      </p:grpSp>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a:solidFill>
                  <a:prstClr val="white"/>
                </a:solidFill>
                <a:latin typeface="Aptos Display" panose="02110004020202020204"/>
              </a:rPr>
              <a:t>The Great Hall</a:t>
            </a:r>
            <a:endParaRPr kumimoji="0" lang="en-GB" sz="8000" b="0"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
        <p:nvSpPr>
          <p:cNvPr id="11" name="TextBox 10">
            <a:extLst>
              <a:ext uri="{FF2B5EF4-FFF2-40B4-BE49-F238E27FC236}">
                <a16:creationId xmlns:a16="http://schemas.microsoft.com/office/drawing/2014/main" id="{F24EED19-3DD9-5F70-EB60-551130B2CA44}"/>
              </a:ext>
            </a:extLst>
          </p:cNvPr>
          <p:cNvSpPr txBox="1"/>
          <p:nvPr/>
        </p:nvSpPr>
        <p:spPr>
          <a:xfrm>
            <a:off x="5903612" y="2151164"/>
            <a:ext cx="5625296"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Display" panose="02110004020202020204"/>
                <a:ea typeface="+mn-ea"/>
                <a:cs typeface="+mn-cs"/>
              </a:rPr>
              <a:t>What survives in the 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Materials such as wood rots away and leaves impressions in the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Archaeologists can see these impressions in surveys or w</a:t>
            </a:r>
            <a:r>
              <a:rPr lang="en-GB" sz="2000" dirty="0">
                <a:solidFill>
                  <a:prstClr val="black"/>
                </a:solidFill>
                <a:latin typeface="Aptos" panose="02110004020202020204"/>
              </a:rPr>
              <a:t>hen they excavate the features and they can see them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as </a:t>
            </a:r>
            <a:r>
              <a:rPr lang="en-GB" sz="2000" dirty="0">
                <a:solidFill>
                  <a:prstClr val="black"/>
                </a:solidFill>
                <a:latin typeface="Aptos" panose="02110004020202020204"/>
              </a:rPr>
              <a:t>different colours in the soil.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Aptos" panose="02110004020202020204"/>
              </a:rPr>
              <a:t>At Rendlesham, archaeologists discovered the foundation of a large hall that was once made of timber (wood). </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3" name="Picture 12" descr="A person digging in a hole in the ground&#10;&#10;Description automatically generated">
            <a:extLst>
              <a:ext uri="{FF2B5EF4-FFF2-40B4-BE49-F238E27FC236}">
                <a16:creationId xmlns:a16="http://schemas.microsoft.com/office/drawing/2014/main" id="{4040562A-060E-DA2C-4B22-F99D9BE22C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9487" y="3140418"/>
            <a:ext cx="2151523" cy="3227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181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0CFDB-60BF-2BCF-5108-F920AFAC88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975" y="195856"/>
            <a:ext cx="7992888" cy="4305889"/>
          </a:xfrm>
          <a:prstGeom prst="rect">
            <a:avLst/>
          </a:prstGeom>
        </p:spPr>
      </p:pic>
      <p:pic>
        <p:nvPicPr>
          <p:cNvPr id="3" name="Picture 2">
            <a:extLst>
              <a:ext uri="{FF2B5EF4-FFF2-40B4-BE49-F238E27FC236}">
                <a16:creationId xmlns:a16="http://schemas.microsoft.com/office/drawing/2014/main" id="{51940F34-E567-3390-7712-4AABEEC73A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6868" y="3403591"/>
            <a:ext cx="6784157" cy="3291180"/>
          </a:xfrm>
          <a:prstGeom prst="rect">
            <a:avLst/>
          </a:prstGeom>
        </p:spPr>
      </p:pic>
      <p:pic>
        <p:nvPicPr>
          <p:cNvPr id="4" name="Picture 3">
            <a:extLst>
              <a:ext uri="{FF2B5EF4-FFF2-40B4-BE49-F238E27FC236}">
                <a16:creationId xmlns:a16="http://schemas.microsoft.com/office/drawing/2014/main" id="{1A4C4F4C-90D7-210B-A41B-9E436C87D0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2922" y="457622"/>
            <a:ext cx="3312368" cy="2651578"/>
          </a:xfrm>
          <a:prstGeom prst="rect">
            <a:avLst/>
          </a:prstGeom>
        </p:spPr>
      </p:pic>
      <p:cxnSp>
        <p:nvCxnSpPr>
          <p:cNvPr id="5" name="Straight Arrow Connector 4">
            <a:extLst>
              <a:ext uri="{FF2B5EF4-FFF2-40B4-BE49-F238E27FC236}">
                <a16:creationId xmlns:a16="http://schemas.microsoft.com/office/drawing/2014/main" id="{3FB94B73-678F-874A-C1CF-92E7E2C24044}"/>
              </a:ext>
            </a:extLst>
          </p:cNvPr>
          <p:cNvCxnSpPr>
            <a:cxnSpLocks/>
          </p:cNvCxnSpPr>
          <p:nvPr/>
        </p:nvCxnSpPr>
        <p:spPr>
          <a:xfrm>
            <a:off x="5083859" y="5570541"/>
            <a:ext cx="31073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55588574-6A16-FBEE-43C5-C4C798FB5F84}"/>
              </a:ext>
            </a:extLst>
          </p:cNvPr>
          <p:cNvCxnSpPr>
            <a:cxnSpLocks/>
          </p:cNvCxnSpPr>
          <p:nvPr/>
        </p:nvCxnSpPr>
        <p:spPr>
          <a:xfrm flipV="1">
            <a:off x="2390775" y="2787805"/>
            <a:ext cx="1163429" cy="23756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74D0B9EA-2857-869C-D053-887315CA6282}"/>
              </a:ext>
            </a:extLst>
          </p:cNvPr>
          <p:cNvCxnSpPr>
            <a:cxnSpLocks/>
          </p:cNvCxnSpPr>
          <p:nvPr/>
        </p:nvCxnSpPr>
        <p:spPr>
          <a:xfrm flipV="1">
            <a:off x="8285018" y="2576945"/>
            <a:ext cx="1333626" cy="2890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4F492F4B-F0BC-004E-38C9-C1006E573F98}"/>
              </a:ext>
            </a:extLst>
          </p:cNvPr>
          <p:cNvSpPr/>
          <p:nvPr/>
        </p:nvSpPr>
        <p:spPr>
          <a:xfrm rot="524578">
            <a:off x="8055341" y="5163755"/>
            <a:ext cx="504706" cy="81357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14AEE08-A2C8-6580-DBA8-5BFDB5BAF1A7}"/>
              </a:ext>
            </a:extLst>
          </p:cNvPr>
          <p:cNvSpPr/>
          <p:nvPr/>
        </p:nvSpPr>
        <p:spPr>
          <a:xfrm rot="745814">
            <a:off x="3452445" y="2096429"/>
            <a:ext cx="473567" cy="81403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824FE06B-5F0D-6BC0-7186-B142331FF4A3}"/>
              </a:ext>
            </a:extLst>
          </p:cNvPr>
          <p:cNvSpPr txBox="1"/>
          <p:nvPr/>
        </p:nvSpPr>
        <p:spPr>
          <a:xfrm>
            <a:off x="245515" y="5217443"/>
            <a:ext cx="4907075" cy="1292662"/>
          </a:xfrm>
          <a:prstGeom prst="rect">
            <a:avLst/>
          </a:prstGeom>
          <a:noFill/>
        </p:spPr>
        <p:txBody>
          <a:bodyPr wrap="square" rtlCol="0">
            <a:spAutoFit/>
          </a:bodyPr>
          <a:lstStyle/>
          <a:p>
            <a:r>
              <a:rPr lang="en-GB" sz="2000" dirty="0">
                <a:solidFill>
                  <a:srgbClr val="202124"/>
                </a:solidFill>
              </a:rPr>
              <a:t>Aerial photography combined with the geophysical survey showed the foundations of a large hall. </a:t>
            </a:r>
            <a:endParaRPr lang="en-GB" sz="2000" dirty="0"/>
          </a:p>
          <a:p>
            <a:endParaRPr lang="en-GB" sz="1600" dirty="0"/>
          </a:p>
        </p:txBody>
      </p:sp>
      <p:sp>
        <p:nvSpPr>
          <p:cNvPr id="14" name="TextBox 13">
            <a:extLst>
              <a:ext uri="{FF2B5EF4-FFF2-40B4-BE49-F238E27FC236}">
                <a16:creationId xmlns:a16="http://schemas.microsoft.com/office/drawing/2014/main" id="{FD0C0D44-226B-C9BA-3427-E9304C8EF32B}"/>
              </a:ext>
            </a:extLst>
          </p:cNvPr>
          <p:cNvSpPr txBox="1"/>
          <p:nvPr/>
        </p:nvSpPr>
        <p:spPr>
          <a:xfrm>
            <a:off x="180975" y="4501745"/>
            <a:ext cx="20634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Geophysical Survey</a:t>
            </a:r>
          </a:p>
        </p:txBody>
      </p:sp>
      <p:sp>
        <p:nvSpPr>
          <p:cNvPr id="15" name="TextBox 14">
            <a:extLst>
              <a:ext uri="{FF2B5EF4-FFF2-40B4-BE49-F238E27FC236}">
                <a16:creationId xmlns:a16="http://schemas.microsoft.com/office/drawing/2014/main" id="{6575255C-3C85-AA3C-15DD-BAB5073717C3}"/>
              </a:ext>
            </a:extLst>
          </p:cNvPr>
          <p:cNvSpPr txBox="1"/>
          <p:nvPr/>
        </p:nvSpPr>
        <p:spPr>
          <a:xfrm>
            <a:off x="5283589" y="6362339"/>
            <a:ext cx="20634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Aerial Photograph</a:t>
            </a:r>
          </a:p>
        </p:txBody>
      </p:sp>
      <p:sp>
        <p:nvSpPr>
          <p:cNvPr id="16" name="TextBox 15">
            <a:extLst>
              <a:ext uri="{FF2B5EF4-FFF2-40B4-BE49-F238E27FC236}">
                <a16:creationId xmlns:a16="http://schemas.microsoft.com/office/drawing/2014/main" id="{AA8F9019-149A-3594-C0A8-E6E76E5F05E8}"/>
              </a:ext>
            </a:extLst>
          </p:cNvPr>
          <p:cNvSpPr txBox="1"/>
          <p:nvPr/>
        </p:nvSpPr>
        <p:spPr>
          <a:xfrm>
            <a:off x="9402618" y="3108189"/>
            <a:ext cx="2896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Transcription of Aerial Photograph</a:t>
            </a:r>
          </a:p>
        </p:txBody>
      </p:sp>
    </p:spTree>
    <p:extLst>
      <p:ext uri="{BB962C8B-B14F-4D97-AF65-F5344CB8AC3E}">
        <p14:creationId xmlns:p14="http://schemas.microsoft.com/office/powerpoint/2010/main" val="1682057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49C6B1-41F1-F152-83E4-347727CA4D0B}"/>
              </a:ext>
            </a:extLst>
          </p:cNvPr>
          <p:cNvSpPr txBox="1"/>
          <p:nvPr/>
        </p:nvSpPr>
        <p:spPr>
          <a:xfrm>
            <a:off x="524058" y="676423"/>
            <a:ext cx="5698322" cy="4708981"/>
          </a:xfrm>
          <a:prstGeom prst="rect">
            <a:avLst/>
          </a:prstGeom>
          <a:noFill/>
        </p:spPr>
        <p:txBody>
          <a:bodyPr wrap="square" rtlCol="0">
            <a:spAutoFit/>
          </a:bodyPr>
          <a:lstStyle/>
          <a:p>
            <a:r>
              <a:rPr lang="en-GB" sz="2000" dirty="0"/>
              <a:t>The hall was excavated in 2022. The wooden structure has rotted away over time. </a:t>
            </a:r>
          </a:p>
          <a:p>
            <a:endParaRPr lang="en-GB" sz="2000" dirty="0"/>
          </a:p>
          <a:p>
            <a:r>
              <a:rPr lang="en-GB" sz="2000" dirty="0"/>
              <a:t>Archaeologists could only see the different colours of the soil where the holes for wooden posts and foundation trenches for wall planks once were.</a:t>
            </a:r>
          </a:p>
          <a:p>
            <a:endParaRPr lang="en-GB" sz="2000" dirty="0"/>
          </a:p>
          <a:p>
            <a:r>
              <a:rPr lang="en-GB" sz="2000" dirty="0"/>
              <a:t>After the hall foundations were fully excavated, archaeologists could begin to imagine the size </a:t>
            </a:r>
          </a:p>
          <a:p>
            <a:r>
              <a:rPr lang="en-GB" sz="2000" dirty="0"/>
              <a:t>and design of the building that once stood there 1,400 years ago. </a:t>
            </a:r>
          </a:p>
          <a:p>
            <a:endParaRPr lang="en-GB" sz="2000" dirty="0"/>
          </a:p>
          <a:p>
            <a:endParaRPr lang="en-GB" sz="2000" dirty="0"/>
          </a:p>
          <a:p>
            <a:endParaRPr lang="en-GB" sz="2000" dirty="0"/>
          </a:p>
        </p:txBody>
      </p:sp>
      <p:sp>
        <p:nvSpPr>
          <p:cNvPr id="3" name="TextBox 2">
            <a:extLst>
              <a:ext uri="{FF2B5EF4-FFF2-40B4-BE49-F238E27FC236}">
                <a16:creationId xmlns:a16="http://schemas.microsoft.com/office/drawing/2014/main" id="{6A49EBB5-C38D-CED5-BBE8-FDD4C9A4FB16}"/>
              </a:ext>
            </a:extLst>
          </p:cNvPr>
          <p:cNvSpPr txBox="1"/>
          <p:nvPr/>
        </p:nvSpPr>
        <p:spPr>
          <a:xfrm>
            <a:off x="10164161" y="3543280"/>
            <a:ext cx="1670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Drone photographs of the excavations at Rendlesham in 2022 of the trenches (top) and close up of the hall (left)</a:t>
            </a:r>
          </a:p>
        </p:txBody>
      </p:sp>
      <p:grpSp>
        <p:nvGrpSpPr>
          <p:cNvPr id="16" name="Group 15">
            <a:extLst>
              <a:ext uri="{FF2B5EF4-FFF2-40B4-BE49-F238E27FC236}">
                <a16:creationId xmlns:a16="http://schemas.microsoft.com/office/drawing/2014/main" id="{6FF3720B-2AFF-F6F6-5272-D36A02CE6C42}"/>
              </a:ext>
            </a:extLst>
          </p:cNvPr>
          <p:cNvGrpSpPr/>
          <p:nvPr/>
        </p:nvGrpSpPr>
        <p:grpSpPr>
          <a:xfrm>
            <a:off x="7181850" y="274391"/>
            <a:ext cx="5148454" cy="2877899"/>
            <a:chOff x="7181850" y="274391"/>
            <a:chExt cx="5148454" cy="2877899"/>
          </a:xfrm>
        </p:grpSpPr>
        <p:pic>
          <p:nvPicPr>
            <p:cNvPr id="15" name="Picture 14" descr="A group of people standing in a field&#10;&#10;Description automatically generated">
              <a:extLst>
                <a:ext uri="{FF2B5EF4-FFF2-40B4-BE49-F238E27FC236}">
                  <a16:creationId xmlns:a16="http://schemas.microsoft.com/office/drawing/2014/main" id="{6C55400A-4A25-68C9-C260-D529AA6EC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1850" y="274391"/>
              <a:ext cx="4486092" cy="287789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051D400-77ED-B07E-9B11-B134A1D00C65}"/>
                </a:ext>
              </a:extLst>
            </p:cNvPr>
            <p:cNvSpPr txBox="1"/>
            <p:nvPr/>
          </p:nvSpPr>
          <p:spPr>
            <a:xfrm>
              <a:off x="10659488" y="2877025"/>
              <a:ext cx="1670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ptos" panose="02110004020202020204"/>
                  <a:ea typeface="+mn-ea"/>
                  <a:cs typeface="+mn-cs"/>
                </a:rPr>
                <a:t>By Jim Pullen</a:t>
              </a:r>
            </a:p>
          </p:txBody>
        </p:sp>
      </p:grpSp>
      <p:grpSp>
        <p:nvGrpSpPr>
          <p:cNvPr id="20" name="Group 19">
            <a:extLst>
              <a:ext uri="{FF2B5EF4-FFF2-40B4-BE49-F238E27FC236}">
                <a16:creationId xmlns:a16="http://schemas.microsoft.com/office/drawing/2014/main" id="{924EB69C-43B1-C4DF-5925-9728720F0A17}"/>
              </a:ext>
            </a:extLst>
          </p:cNvPr>
          <p:cNvGrpSpPr/>
          <p:nvPr/>
        </p:nvGrpSpPr>
        <p:grpSpPr>
          <a:xfrm>
            <a:off x="6222380" y="3371592"/>
            <a:ext cx="3600265" cy="2753558"/>
            <a:chOff x="6222380" y="3371592"/>
            <a:chExt cx="3600265" cy="2753558"/>
          </a:xfrm>
        </p:grpSpPr>
        <p:pic>
          <p:nvPicPr>
            <p:cNvPr id="18" name="Picture 17" descr="A close-up of a stone&#10;&#10;Description automatically generated">
              <a:extLst>
                <a:ext uri="{FF2B5EF4-FFF2-40B4-BE49-F238E27FC236}">
                  <a16:creationId xmlns:a16="http://schemas.microsoft.com/office/drawing/2014/main" id="{CB8F9F9B-8220-02F0-DF46-3C7FF43FAC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2380" y="3371592"/>
              <a:ext cx="3600265" cy="274403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08EBD46A-B23E-FAAB-B291-926205271E8D}"/>
                </a:ext>
              </a:extLst>
            </p:cNvPr>
            <p:cNvSpPr txBox="1"/>
            <p:nvPr/>
          </p:nvSpPr>
          <p:spPr>
            <a:xfrm>
              <a:off x="6346442" y="5863540"/>
              <a:ext cx="1670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ptos" panose="02110004020202020204"/>
                  <a:ea typeface="+mn-ea"/>
                  <a:cs typeface="+mn-cs"/>
                </a:rPr>
                <a:t>By Jim Pullen</a:t>
              </a:r>
            </a:p>
          </p:txBody>
        </p:sp>
      </p:grpSp>
    </p:spTree>
    <p:extLst>
      <p:ext uri="{BB962C8B-B14F-4D97-AF65-F5344CB8AC3E}">
        <p14:creationId xmlns:p14="http://schemas.microsoft.com/office/powerpoint/2010/main" val="1462754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49C6B1-41F1-F152-83E4-347727CA4D0B}"/>
              </a:ext>
            </a:extLst>
          </p:cNvPr>
          <p:cNvSpPr txBox="1"/>
          <p:nvPr/>
        </p:nvSpPr>
        <p:spPr>
          <a:xfrm>
            <a:off x="524058" y="676423"/>
            <a:ext cx="10850676" cy="1938992"/>
          </a:xfrm>
          <a:prstGeom prst="rect">
            <a:avLst/>
          </a:prstGeom>
          <a:noFill/>
        </p:spPr>
        <p:txBody>
          <a:bodyPr wrap="square" rtlCol="0">
            <a:spAutoFit/>
          </a:bodyPr>
          <a:lstStyle/>
          <a:p>
            <a:r>
              <a:rPr lang="en-GB" sz="2000" b="0" i="0" dirty="0">
                <a:effectLst/>
              </a:rPr>
              <a:t>The hall measured 23m long by 11m wide, with an internal floor area of 20m by 8m. </a:t>
            </a:r>
          </a:p>
          <a:p>
            <a:endParaRPr lang="en-GB" sz="2000" b="0" i="0" dirty="0">
              <a:effectLst/>
            </a:endParaRPr>
          </a:p>
          <a:p>
            <a:r>
              <a:rPr lang="en-GB" sz="2000" b="0" i="0" dirty="0">
                <a:effectLst/>
              </a:rPr>
              <a:t>This is five times larger than the area of a normal dwelling house of this period. </a:t>
            </a:r>
          </a:p>
          <a:p>
            <a:endParaRPr lang="en-GB" sz="2000" b="0" i="0" dirty="0">
              <a:effectLst/>
            </a:endParaRPr>
          </a:p>
          <a:p>
            <a:r>
              <a:rPr lang="en-GB" sz="2000" dirty="0"/>
              <a:t>You can see there was a</a:t>
            </a:r>
            <a:r>
              <a:rPr lang="en-GB" sz="2000" b="0" i="0" dirty="0">
                <a:effectLst/>
              </a:rPr>
              <a:t> main central hall (12m x 8m in size), with two smaller chambers at either end separated by internal partitions.</a:t>
            </a:r>
          </a:p>
        </p:txBody>
      </p:sp>
      <p:grpSp>
        <p:nvGrpSpPr>
          <p:cNvPr id="8" name="Group 7">
            <a:extLst>
              <a:ext uri="{FF2B5EF4-FFF2-40B4-BE49-F238E27FC236}">
                <a16:creationId xmlns:a16="http://schemas.microsoft.com/office/drawing/2014/main" id="{D303B3CF-C659-DA4F-F0D8-30CB591DDF42}"/>
              </a:ext>
            </a:extLst>
          </p:cNvPr>
          <p:cNvGrpSpPr/>
          <p:nvPr/>
        </p:nvGrpSpPr>
        <p:grpSpPr>
          <a:xfrm>
            <a:off x="2262681" y="2815470"/>
            <a:ext cx="8616595" cy="3733605"/>
            <a:chOff x="2262681" y="2815470"/>
            <a:chExt cx="8616595" cy="3733605"/>
          </a:xfrm>
        </p:grpSpPr>
        <p:sp>
          <p:nvSpPr>
            <p:cNvPr id="3" name="TextBox 2">
              <a:extLst>
                <a:ext uri="{FF2B5EF4-FFF2-40B4-BE49-F238E27FC236}">
                  <a16:creationId xmlns:a16="http://schemas.microsoft.com/office/drawing/2014/main" id="{7366920E-2A66-BE01-5C38-F1F8BF231853}"/>
                </a:ext>
              </a:extLst>
            </p:cNvPr>
            <p:cNvSpPr txBox="1"/>
            <p:nvPr/>
          </p:nvSpPr>
          <p:spPr>
            <a:xfrm>
              <a:off x="9208460" y="6087410"/>
              <a:ext cx="16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Drone photograph close up of the hall</a:t>
              </a:r>
            </a:p>
          </p:txBody>
        </p:sp>
        <p:pic>
          <p:nvPicPr>
            <p:cNvPr id="7" name="Picture 6" descr="A close-up of a stone&#10;&#10;Description automatically generated">
              <a:extLst>
                <a:ext uri="{FF2B5EF4-FFF2-40B4-BE49-F238E27FC236}">
                  <a16:creationId xmlns:a16="http://schemas.microsoft.com/office/drawing/2014/main" id="{514AC349-B58E-D0B1-2112-75D36DD448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2262681" y="2815470"/>
              <a:ext cx="6869579" cy="3699570"/>
            </a:xfrm>
            <a:prstGeom prst="rect">
              <a:avLst/>
            </a:prstGeom>
          </p:spPr>
        </p:pic>
        <p:sp>
          <p:nvSpPr>
            <p:cNvPr id="4" name="TextBox 3">
              <a:extLst>
                <a:ext uri="{FF2B5EF4-FFF2-40B4-BE49-F238E27FC236}">
                  <a16:creationId xmlns:a16="http://schemas.microsoft.com/office/drawing/2014/main" id="{35968455-4882-FBC4-AB91-5342476A4987}"/>
                </a:ext>
              </a:extLst>
            </p:cNvPr>
            <p:cNvSpPr txBox="1"/>
            <p:nvPr/>
          </p:nvSpPr>
          <p:spPr>
            <a:xfrm>
              <a:off x="8182304" y="6287465"/>
              <a:ext cx="1670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ptos" panose="02110004020202020204"/>
                  <a:ea typeface="+mn-ea"/>
                  <a:cs typeface="+mn-cs"/>
                </a:rPr>
                <a:t>By Jim Pullen</a:t>
              </a:r>
            </a:p>
          </p:txBody>
        </p:sp>
      </p:grpSp>
    </p:spTree>
    <p:extLst>
      <p:ext uri="{BB962C8B-B14F-4D97-AF65-F5344CB8AC3E}">
        <p14:creationId xmlns:p14="http://schemas.microsoft.com/office/powerpoint/2010/main" val="54898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49C6B1-41F1-F152-83E4-347727CA4D0B}"/>
              </a:ext>
            </a:extLst>
          </p:cNvPr>
          <p:cNvSpPr txBox="1"/>
          <p:nvPr/>
        </p:nvSpPr>
        <p:spPr>
          <a:xfrm>
            <a:off x="447858" y="1489223"/>
            <a:ext cx="4531381" cy="3170099"/>
          </a:xfrm>
          <a:prstGeom prst="rect">
            <a:avLst/>
          </a:prstGeom>
          <a:noFill/>
        </p:spPr>
        <p:txBody>
          <a:bodyPr wrap="square" rtlCol="0">
            <a:spAutoFit/>
          </a:bodyPr>
          <a:lstStyle/>
          <a:p>
            <a:endParaRPr lang="en-GB" sz="2000" b="0" i="0" dirty="0">
              <a:effectLst/>
            </a:endParaRPr>
          </a:p>
          <a:p>
            <a:r>
              <a:rPr lang="en-GB" sz="2000" b="0" i="0" dirty="0">
                <a:effectLst/>
              </a:rPr>
              <a:t>During the excavations, fragments </a:t>
            </a:r>
          </a:p>
          <a:p>
            <a:r>
              <a:rPr lang="en-GB" sz="2000" b="0" i="0" dirty="0">
                <a:effectLst/>
              </a:rPr>
              <a:t>of white material, possibly plaster, were recovered from the foundation features. </a:t>
            </a:r>
          </a:p>
          <a:p>
            <a:endParaRPr lang="en-GB" sz="2000" dirty="0"/>
          </a:p>
          <a:p>
            <a:r>
              <a:rPr lang="en-GB" sz="2000" b="0" i="0" dirty="0">
                <a:effectLst/>
              </a:rPr>
              <a:t>Using our imagination, it is entirely possible that the hall may have been painted, and that the main timbers around the doors and gables could have been decoratively carved.</a:t>
            </a:r>
          </a:p>
        </p:txBody>
      </p:sp>
      <p:pic>
        <p:nvPicPr>
          <p:cNvPr id="11" name="Picture 10" descr="A drawing of a tent&#10;&#10;Description automatically generated">
            <a:extLst>
              <a:ext uri="{FF2B5EF4-FFF2-40B4-BE49-F238E27FC236}">
                <a16:creationId xmlns:a16="http://schemas.microsoft.com/office/drawing/2014/main" id="{6B405E9B-FDB6-4FB2-4B11-9CD198E4C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5847" y="1324627"/>
            <a:ext cx="6827041" cy="4208746"/>
          </a:xfrm>
          <a:prstGeom prst="rect">
            <a:avLst/>
          </a:prstGeom>
        </p:spPr>
      </p:pic>
      <p:sp>
        <p:nvSpPr>
          <p:cNvPr id="2" name="TextBox 1">
            <a:extLst>
              <a:ext uri="{FF2B5EF4-FFF2-40B4-BE49-F238E27FC236}">
                <a16:creationId xmlns:a16="http://schemas.microsoft.com/office/drawing/2014/main" id="{1D65C1A6-DC88-DE02-E73A-C274B3A97A88}"/>
              </a:ext>
            </a:extLst>
          </p:cNvPr>
          <p:cNvSpPr txBox="1"/>
          <p:nvPr/>
        </p:nvSpPr>
        <p:spPr>
          <a:xfrm>
            <a:off x="5080839" y="5698949"/>
            <a:ext cx="5913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Artist illustration of the hall at Rendlesham based on the excavated remains</a:t>
            </a:r>
          </a:p>
        </p:txBody>
      </p:sp>
      <p:sp>
        <p:nvSpPr>
          <p:cNvPr id="6" name="TextBox 5">
            <a:extLst>
              <a:ext uri="{FF2B5EF4-FFF2-40B4-BE49-F238E27FC236}">
                <a16:creationId xmlns:a16="http://schemas.microsoft.com/office/drawing/2014/main" id="{AF25D67A-7C94-BDC5-9C4F-DBC6EDA0C781}"/>
              </a:ext>
            </a:extLst>
          </p:cNvPr>
          <p:cNvSpPr txBox="1"/>
          <p:nvPr/>
        </p:nvSpPr>
        <p:spPr>
          <a:xfrm>
            <a:off x="10479065" y="5271763"/>
            <a:ext cx="1670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ptos" panose="02110004020202020204"/>
                <a:ea typeface="+mn-ea"/>
                <a:cs typeface="+mn-cs"/>
              </a:rPr>
              <a:t>By Donna Wreathall</a:t>
            </a:r>
          </a:p>
        </p:txBody>
      </p:sp>
    </p:spTree>
    <p:extLst>
      <p:ext uri="{BB962C8B-B14F-4D97-AF65-F5344CB8AC3E}">
        <p14:creationId xmlns:p14="http://schemas.microsoft.com/office/powerpoint/2010/main" val="2992230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C78BF031-AF46-4F48-3066-716CA06CB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E45632-6316-AD36-C199-2337F1AD8C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descr="A group of people sitting at a table&#10;&#10;Description automatically generated">
            <a:extLst>
              <a:ext uri="{FF2B5EF4-FFF2-40B4-BE49-F238E27FC236}">
                <a16:creationId xmlns:a16="http://schemas.microsoft.com/office/drawing/2014/main" id="{A7A0B76C-EAEA-BFBE-3D8A-9D58CB2BF2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6" name="TextBox 5">
            <a:extLst>
              <a:ext uri="{FF2B5EF4-FFF2-40B4-BE49-F238E27FC236}">
                <a16:creationId xmlns:a16="http://schemas.microsoft.com/office/drawing/2014/main" id="{608F63E9-098F-BB1D-434C-04FCB1DB87C2}"/>
              </a:ext>
            </a:extLst>
          </p:cNvPr>
          <p:cNvSpPr txBox="1"/>
          <p:nvPr/>
        </p:nvSpPr>
        <p:spPr>
          <a:xfrm>
            <a:off x="7276170" y="974456"/>
            <a:ext cx="4454913" cy="1631216"/>
          </a:xfrm>
          <a:prstGeom prst="rect">
            <a:avLst/>
          </a:prstGeom>
          <a:noFill/>
        </p:spPr>
        <p:txBody>
          <a:bodyPr wrap="square" rtlCol="0">
            <a:spAutoFit/>
          </a:bodyPr>
          <a:lstStyle/>
          <a:p>
            <a:r>
              <a:rPr lang="en-GB" sz="2000" dirty="0"/>
              <a:t>With the information gathered archaeologists can begin to imagine what life would have been like within the houses and halls on the settlement. </a:t>
            </a:r>
          </a:p>
        </p:txBody>
      </p:sp>
      <p:sp>
        <p:nvSpPr>
          <p:cNvPr id="7" name="TextBox 6">
            <a:extLst>
              <a:ext uri="{FF2B5EF4-FFF2-40B4-BE49-F238E27FC236}">
                <a16:creationId xmlns:a16="http://schemas.microsoft.com/office/drawing/2014/main" id="{C5FBBCAE-FBB3-D21F-4BEF-077618D92DB4}"/>
              </a:ext>
            </a:extLst>
          </p:cNvPr>
          <p:cNvSpPr txBox="1"/>
          <p:nvPr/>
        </p:nvSpPr>
        <p:spPr>
          <a:xfrm>
            <a:off x="6095980" y="3575221"/>
            <a:ext cx="6096000" cy="261610"/>
          </a:xfrm>
          <a:prstGeom prst="rect">
            <a:avLst/>
          </a:prstGeom>
          <a:noFill/>
        </p:spPr>
        <p:txBody>
          <a:bodyPr wrap="square" rtlCol="0">
            <a:spAutoFit/>
          </a:bodyPr>
          <a:lstStyle/>
          <a:p>
            <a:pPr algn="r"/>
            <a:r>
              <a:rPr lang="en-GB" sz="1100" dirty="0"/>
              <a:t>Reconstructed houses at West Stow Anglo-Saxon Village</a:t>
            </a:r>
          </a:p>
        </p:txBody>
      </p:sp>
    </p:spTree>
    <p:extLst>
      <p:ext uri="{BB962C8B-B14F-4D97-AF65-F5344CB8AC3E}">
        <p14:creationId xmlns:p14="http://schemas.microsoft.com/office/powerpoint/2010/main" val="4174567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599BC8-91EB-9375-AE4D-AB451F5C1C04}"/>
              </a:ext>
            </a:extLst>
          </p:cNvPr>
          <p:cNvSpPr txBox="1"/>
          <p:nvPr/>
        </p:nvSpPr>
        <p:spPr>
          <a:xfrm>
            <a:off x="516684" y="1092468"/>
            <a:ext cx="4639515" cy="4247317"/>
          </a:xfrm>
          <a:prstGeom prst="rect">
            <a:avLst/>
          </a:prstGeom>
          <a:noFill/>
        </p:spPr>
        <p:txBody>
          <a:bodyPr wrap="square">
            <a:spAutoFit/>
          </a:bodyPr>
          <a:lstStyle/>
          <a:p>
            <a:r>
              <a:rPr lang="en-GB" dirty="0"/>
              <a:t>In the 5</a:t>
            </a:r>
            <a:r>
              <a:rPr lang="en-GB" baseline="30000" dirty="0"/>
              <a:t>th</a:t>
            </a:r>
            <a:r>
              <a:rPr lang="en-GB" dirty="0"/>
              <a:t> century (AD 400-570) a settlement was established at Rendlesham which grew to cover 18 hectares (the area of 30 football pitches).  </a:t>
            </a:r>
          </a:p>
          <a:p>
            <a:endParaRPr lang="en-GB" dirty="0"/>
          </a:p>
          <a:p>
            <a:r>
              <a:rPr lang="en-GB" dirty="0"/>
              <a:t>The settlement was made up of many family farmsteads, with timber houses and with huts used as workshops. </a:t>
            </a:r>
          </a:p>
          <a:p>
            <a:endParaRPr lang="en-GB" dirty="0"/>
          </a:p>
          <a:p>
            <a:r>
              <a:rPr lang="en-GB" dirty="0"/>
              <a:t>People grew wheat and barley, and kept cattle, sheep and pigs. </a:t>
            </a:r>
          </a:p>
          <a:p>
            <a:endParaRPr lang="en-GB" dirty="0"/>
          </a:p>
          <a:p>
            <a:r>
              <a:rPr lang="en-GB" dirty="0"/>
              <a:t>The artefacts also suggest the presence of  warriors with connections to Southern Scandinavia. </a:t>
            </a:r>
          </a:p>
        </p:txBody>
      </p:sp>
      <p:pic>
        <p:nvPicPr>
          <p:cNvPr id="5" name="Picture 4" descr="A diagram of land and water&#10;&#10;Description automatically generated">
            <a:extLst>
              <a:ext uri="{FF2B5EF4-FFF2-40B4-BE49-F238E27FC236}">
                <a16:creationId xmlns:a16="http://schemas.microsoft.com/office/drawing/2014/main" id="{2B083AA9-8180-D300-5AAE-71EC7146F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6577" y="605350"/>
            <a:ext cx="5622623" cy="5663685"/>
          </a:xfrm>
          <a:prstGeom prst="rect">
            <a:avLst/>
          </a:prstGeom>
        </p:spPr>
      </p:pic>
    </p:spTree>
    <p:extLst>
      <p:ext uri="{BB962C8B-B14F-4D97-AF65-F5344CB8AC3E}">
        <p14:creationId xmlns:p14="http://schemas.microsoft.com/office/powerpoint/2010/main" val="58526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23E1CE-3187-E657-EAFC-359C8EDD7B7F}"/>
              </a:ext>
            </a:extLst>
          </p:cNvPr>
          <p:cNvSpPr txBox="1"/>
          <p:nvPr/>
        </p:nvSpPr>
        <p:spPr>
          <a:xfrm>
            <a:off x="1066800" y="189127"/>
            <a:ext cx="986536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white"/>
                </a:solidFill>
                <a:effectLst/>
                <a:uLnTx/>
                <a:uFillTx/>
                <a:latin typeface="Aptos Display" panose="02110004020202020204"/>
                <a:ea typeface="+mn-ea"/>
                <a:cs typeface="+mn-cs"/>
              </a:rPr>
              <a:t>Historians</a:t>
            </a:r>
          </a:p>
        </p:txBody>
      </p:sp>
      <p:sp>
        <p:nvSpPr>
          <p:cNvPr id="8" name="TextBox 7">
            <a:extLst>
              <a:ext uri="{FF2B5EF4-FFF2-40B4-BE49-F238E27FC236}">
                <a16:creationId xmlns:a16="http://schemas.microsoft.com/office/drawing/2014/main" id="{449AB9B3-304E-5DF2-6096-A6FBD487B8B5}"/>
              </a:ext>
            </a:extLst>
          </p:cNvPr>
          <p:cNvSpPr txBox="1"/>
          <p:nvPr/>
        </p:nvSpPr>
        <p:spPr>
          <a:xfrm>
            <a:off x="631527" y="2591835"/>
            <a:ext cx="10928945"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6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We are becoming historians!</a:t>
            </a:r>
          </a:p>
          <a:p>
            <a:pPr marL="0" marR="0" lvl="0" indent="0" algn="l" defTabSz="914400" rtl="0" eaLnBrk="1" fontAlgn="auto" latinLnBrk="0" hangingPunct="1">
              <a:lnSpc>
                <a:spcPct val="100000"/>
              </a:lnSpc>
              <a:spcBef>
                <a:spcPts val="0"/>
              </a:spcBef>
              <a:spcAft>
                <a:spcPts val="36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 historian is someone who studies, questions and understands the past.</a:t>
            </a:r>
          </a:p>
        </p:txBody>
      </p:sp>
    </p:spTree>
    <p:extLst>
      <p:ext uri="{BB962C8B-B14F-4D97-AF65-F5344CB8AC3E}">
        <p14:creationId xmlns:p14="http://schemas.microsoft.com/office/powerpoint/2010/main" val="4116906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599BC8-91EB-9375-AE4D-AB451F5C1C04}"/>
              </a:ext>
            </a:extLst>
          </p:cNvPr>
          <p:cNvSpPr txBox="1"/>
          <p:nvPr/>
        </p:nvSpPr>
        <p:spPr>
          <a:xfrm>
            <a:off x="440484" y="647968"/>
            <a:ext cx="4639515" cy="5909310"/>
          </a:xfrm>
          <a:prstGeom prst="rect">
            <a:avLst/>
          </a:prstGeom>
          <a:noFill/>
        </p:spPr>
        <p:txBody>
          <a:bodyPr wrap="square">
            <a:spAutoFit/>
          </a:bodyPr>
          <a:lstStyle/>
          <a:p>
            <a:r>
              <a:rPr lang="en-GB" dirty="0"/>
              <a:t>The settlement at Rendlesham grew and became an important royal centre in the later 6</a:t>
            </a:r>
            <a:r>
              <a:rPr lang="en-GB" baseline="30000" dirty="0"/>
              <a:t>th</a:t>
            </a:r>
            <a:r>
              <a:rPr lang="en-GB" dirty="0"/>
              <a:t> and 7</a:t>
            </a:r>
            <a:r>
              <a:rPr lang="en-GB" baseline="30000" dirty="0"/>
              <a:t>th</a:t>
            </a:r>
            <a:r>
              <a:rPr lang="en-GB" dirty="0"/>
              <a:t> centuries (AD 570-720).</a:t>
            </a:r>
          </a:p>
          <a:p>
            <a:endParaRPr lang="en-GB" dirty="0"/>
          </a:p>
          <a:p>
            <a:r>
              <a:rPr lang="en-GB" dirty="0"/>
              <a:t>It would have been a busy and exciting place, not to mention noisy and smelly!  </a:t>
            </a:r>
          </a:p>
          <a:p>
            <a:endParaRPr lang="en-GB" dirty="0"/>
          </a:p>
          <a:p>
            <a:r>
              <a:rPr lang="en-GB" dirty="0"/>
              <a:t>The permanent settlement would have been impressive in its size, spread over 50 hectares (that’s about 70 football pitches!)</a:t>
            </a:r>
          </a:p>
          <a:p>
            <a:endParaRPr lang="en-GB" dirty="0"/>
          </a:p>
          <a:p>
            <a:r>
              <a:rPr lang="en-GB" dirty="0"/>
              <a:t>Archaeologists estimate that Rendlesham was home to 220-460 individuals. There would have been many small wooden huts, used perhaps as workshops, and timber halls of various sizes for living and sleeping in.  </a:t>
            </a:r>
          </a:p>
          <a:p>
            <a:endParaRPr lang="en-GB" dirty="0"/>
          </a:p>
          <a:p>
            <a:r>
              <a:rPr lang="en-GB" dirty="0"/>
              <a:t>Several larger timber halls were located on the higher ground overlooking the river, within which the King would have stayed and held lavish feasts. </a:t>
            </a:r>
          </a:p>
        </p:txBody>
      </p:sp>
      <p:pic>
        <p:nvPicPr>
          <p:cNvPr id="3" name="Picture 2" descr="A diagram of a mining process&#10;&#10;Description automatically generated">
            <a:extLst>
              <a:ext uri="{FF2B5EF4-FFF2-40B4-BE49-F238E27FC236}">
                <a16:creationId xmlns:a16="http://schemas.microsoft.com/office/drawing/2014/main" id="{960C7BEF-9588-BBCE-8CD4-88BC704385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5899" y="301535"/>
            <a:ext cx="6197601" cy="6233108"/>
          </a:xfrm>
          <a:prstGeom prst="rect">
            <a:avLst/>
          </a:prstGeom>
        </p:spPr>
      </p:pic>
    </p:spTree>
    <p:extLst>
      <p:ext uri="{BB962C8B-B14F-4D97-AF65-F5344CB8AC3E}">
        <p14:creationId xmlns:p14="http://schemas.microsoft.com/office/powerpoint/2010/main" val="3984517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A00504-3D77-9A7C-1882-CA9FA2C2B240}"/>
              </a:ext>
            </a:extLst>
          </p:cNvPr>
          <p:cNvSpPr txBox="1"/>
          <p:nvPr/>
        </p:nvSpPr>
        <p:spPr>
          <a:xfrm>
            <a:off x="8423649" y="501773"/>
            <a:ext cx="3189249" cy="6186309"/>
          </a:xfrm>
          <a:prstGeom prst="rect">
            <a:avLst/>
          </a:prstGeom>
          <a:noFill/>
        </p:spPr>
        <p:txBody>
          <a:bodyPr wrap="square" rtlCol="0">
            <a:spAutoFit/>
          </a:bodyPr>
          <a:lstStyle/>
          <a:p>
            <a:r>
              <a:rPr lang="en-GB" dirty="0"/>
              <a:t>This is an artist’s impression of the settlement at Rendlesham on a quiet day. You can see the large halls in the foreground and in the background is the main settlement where the workshops would be. </a:t>
            </a:r>
          </a:p>
          <a:p>
            <a:endParaRPr lang="en-GB" dirty="0"/>
          </a:p>
          <a:p>
            <a:r>
              <a:rPr lang="en-GB" dirty="0"/>
              <a:t>The Kings and their entourage would have stayed and feasted in these halls when they visited Rendlesham. </a:t>
            </a:r>
          </a:p>
          <a:p>
            <a:endParaRPr lang="en-GB" dirty="0"/>
          </a:p>
          <a:p>
            <a:r>
              <a:rPr lang="en-GB" dirty="0"/>
              <a:t>The Kings retainers, servants and slaves and the visiting traders and craftsmen would temporarily camp in the centre. This area would be bustling with tents, market stalls and fairs that would have sprung up when the King was in residence.</a:t>
            </a:r>
          </a:p>
        </p:txBody>
      </p:sp>
      <p:grpSp>
        <p:nvGrpSpPr>
          <p:cNvPr id="8" name="Group 7">
            <a:extLst>
              <a:ext uri="{FF2B5EF4-FFF2-40B4-BE49-F238E27FC236}">
                <a16:creationId xmlns:a16="http://schemas.microsoft.com/office/drawing/2014/main" id="{077BF319-54C3-0C44-913B-B065ECBAFBFF}"/>
              </a:ext>
            </a:extLst>
          </p:cNvPr>
          <p:cNvGrpSpPr/>
          <p:nvPr/>
        </p:nvGrpSpPr>
        <p:grpSpPr>
          <a:xfrm>
            <a:off x="502901" y="735167"/>
            <a:ext cx="7707675" cy="5387665"/>
            <a:chOff x="579101" y="923925"/>
            <a:chExt cx="7707675" cy="5387665"/>
          </a:xfrm>
        </p:grpSpPr>
        <p:pic>
          <p:nvPicPr>
            <p:cNvPr id="7" name="Picture 6" descr="A drawing of a farm land&#10;&#10;Description automatically generated">
              <a:extLst>
                <a:ext uri="{FF2B5EF4-FFF2-40B4-BE49-F238E27FC236}">
                  <a16:creationId xmlns:a16="http://schemas.microsoft.com/office/drawing/2014/main" id="{633AE960-6EDF-9784-01EE-172FD8ECA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01" y="923925"/>
              <a:ext cx="7707675" cy="5387665"/>
            </a:xfrm>
            <a:prstGeom prst="rect">
              <a:avLst/>
            </a:prstGeom>
          </p:spPr>
        </p:pic>
        <p:sp>
          <p:nvSpPr>
            <p:cNvPr id="4" name="TextBox 3">
              <a:extLst>
                <a:ext uri="{FF2B5EF4-FFF2-40B4-BE49-F238E27FC236}">
                  <a16:creationId xmlns:a16="http://schemas.microsoft.com/office/drawing/2014/main" id="{921F8F15-B4B7-D266-DFCC-C45B4C90EADF}"/>
                </a:ext>
              </a:extLst>
            </p:cNvPr>
            <p:cNvSpPr txBox="1"/>
            <p:nvPr/>
          </p:nvSpPr>
          <p:spPr>
            <a:xfrm>
              <a:off x="579102" y="6049980"/>
              <a:ext cx="21556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By Edward Impey</a:t>
              </a:r>
            </a:p>
          </p:txBody>
        </p:sp>
      </p:grpSp>
    </p:spTree>
    <p:extLst>
      <p:ext uri="{BB962C8B-B14F-4D97-AF65-F5344CB8AC3E}">
        <p14:creationId xmlns:p14="http://schemas.microsoft.com/office/powerpoint/2010/main" val="1884342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9BBF-E487-8EF5-39C7-01380044EF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4863DD-0E40-2AF1-1B3A-23A9506C0272}"/>
              </a:ext>
            </a:extLst>
          </p:cNvPr>
          <p:cNvSpPr txBox="1"/>
          <p:nvPr/>
        </p:nvSpPr>
        <p:spPr>
          <a:xfrm>
            <a:off x="5486401" y="2054022"/>
            <a:ext cx="5693789"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sng" strike="noStrike" kern="1200" cap="none" spc="0" normalizeH="0" baseline="0" noProof="0" dirty="0">
                <a:ln>
                  <a:noFill/>
                </a:ln>
                <a:solidFill>
                  <a:prstClr val="black"/>
                </a:solidFill>
                <a:effectLst/>
                <a:uLnTx/>
                <a:uFillTx/>
                <a:latin typeface="Aptos Display" panose="020B0004020202020204" pitchFamily="34" charset="0"/>
                <a:ea typeface="+mn-ea"/>
                <a:cs typeface="+mn-cs"/>
              </a:rPr>
              <a:t>Challenge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following slides contain some challenge activities you might like to try with your class building on the skills covered in these slides. </a:t>
            </a:r>
          </a:p>
        </p:txBody>
      </p:sp>
    </p:spTree>
    <p:extLst>
      <p:ext uri="{BB962C8B-B14F-4D97-AF65-F5344CB8AC3E}">
        <p14:creationId xmlns:p14="http://schemas.microsoft.com/office/powerpoint/2010/main" val="2809771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3" y="348615"/>
            <a:ext cx="5251316" cy="16276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Challenge Activity: </a:t>
            </a:r>
            <a:r>
              <a:rPr lang="en-GB" sz="4400" dirty="0">
                <a:solidFill>
                  <a:prstClr val="black"/>
                </a:solidFill>
                <a:latin typeface="Aptos Display" panose="02110004020202020204"/>
              </a:rPr>
              <a:t>Jewellery</a:t>
            </a:r>
            <a:r>
              <a:rPr lang="en-US" sz="4400" dirty="0">
                <a:solidFill>
                  <a:prstClr val="black"/>
                </a:solidFill>
                <a:latin typeface="Aptos Display" panose="02110004020202020204"/>
              </a:rPr>
              <a:t> Design</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6" name="TextBox 5">
            <a:extLst>
              <a:ext uri="{FF2B5EF4-FFF2-40B4-BE49-F238E27FC236}">
                <a16:creationId xmlns:a16="http://schemas.microsoft.com/office/drawing/2014/main" id="{CEE1BF97-4D79-A53B-FA34-3BBEA8F1A8D5}"/>
              </a:ext>
            </a:extLst>
          </p:cNvPr>
          <p:cNvSpPr txBox="1"/>
          <p:nvPr/>
        </p:nvSpPr>
        <p:spPr>
          <a:xfrm>
            <a:off x="434573" y="2038693"/>
            <a:ext cx="6619317" cy="222567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ptos" panose="02110004020202020204"/>
              <a:ea typeface="+mn-ea"/>
              <a:cs typeface="+mn-cs"/>
            </a:endParaRPr>
          </a:p>
          <a:p>
            <a:pPr>
              <a:lnSpc>
                <a:spcPct val="90000"/>
              </a:lnSpc>
              <a:defRPr/>
            </a:pPr>
            <a:r>
              <a:rPr lang="en-GB" sz="2000" dirty="0"/>
              <a:t>Can you design your own beads or brooch? </a:t>
            </a:r>
          </a:p>
          <a:p>
            <a:pPr>
              <a:lnSpc>
                <a:spcPct val="90000"/>
              </a:lnSpc>
              <a:defRPr/>
            </a:pPr>
            <a:endParaRPr lang="en-GB" sz="2000" dirty="0"/>
          </a:p>
          <a:p>
            <a:pPr>
              <a:lnSpc>
                <a:spcPct val="90000"/>
              </a:lnSpc>
              <a:defRPr/>
            </a:pPr>
            <a:r>
              <a:rPr lang="en-GB" sz="2000" dirty="0"/>
              <a:t>What colours and materials would you use?  </a:t>
            </a:r>
          </a:p>
          <a:p>
            <a:pPr>
              <a:lnSpc>
                <a:spcPct val="90000"/>
              </a:lnSpc>
              <a:defRPr/>
            </a:pPr>
            <a:r>
              <a:rPr lang="en-GB" sz="2000" dirty="0"/>
              <a:t>What shape would it be?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19582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3" y="348615"/>
            <a:ext cx="5251316" cy="16276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Challenge Activity: </a:t>
            </a:r>
            <a:r>
              <a:rPr lang="en-GB" sz="4400" dirty="0">
                <a:solidFill>
                  <a:prstClr val="black"/>
                </a:solidFill>
                <a:latin typeface="Aptos Display" panose="02110004020202020204"/>
              </a:rPr>
              <a:t>Rot or Not</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9FCF1FEC-1AAE-D913-2D0B-34EAF7EC35C0}"/>
              </a:ext>
            </a:extLst>
          </p:cNvPr>
          <p:cNvPicPr>
            <a:picLocks noChangeAspect="1"/>
          </p:cNvPicPr>
          <p:nvPr/>
        </p:nvPicPr>
        <p:blipFill>
          <a:blip r:embed="rId3"/>
          <a:stretch>
            <a:fillRect/>
          </a:stretch>
        </p:blipFill>
        <p:spPr>
          <a:xfrm>
            <a:off x="8424364" y="517219"/>
            <a:ext cx="2870131" cy="5312796"/>
          </a:xfrm>
          <a:prstGeom prst="rect">
            <a:avLst/>
          </a:prstGeom>
        </p:spPr>
      </p:pic>
      <p:sp>
        <p:nvSpPr>
          <p:cNvPr id="4" name="TextBox 3">
            <a:extLst>
              <a:ext uri="{FF2B5EF4-FFF2-40B4-BE49-F238E27FC236}">
                <a16:creationId xmlns:a16="http://schemas.microsoft.com/office/drawing/2014/main" id="{25C87752-9C09-BB4B-80CB-E85C86EA0868}"/>
              </a:ext>
            </a:extLst>
          </p:cNvPr>
          <p:cNvSpPr txBox="1"/>
          <p:nvPr/>
        </p:nvSpPr>
        <p:spPr>
          <a:xfrm>
            <a:off x="434573" y="1849529"/>
            <a:ext cx="609414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panose="020F0502020204030204"/>
                <a:ea typeface="+mn-ea"/>
                <a:cs typeface="+mn-cs"/>
              </a:rPr>
              <a:t>Task</a:t>
            </a:r>
            <a:r>
              <a:rPr kumimoji="0" lang="en-GB" sz="2000" b="0" i="0" u="none" strike="noStrike" kern="1200" cap="none" spc="0" normalizeH="0" baseline="0" noProof="0" dirty="0">
                <a:ln>
                  <a:noFill/>
                </a:ln>
                <a:effectLst/>
                <a:uLnTx/>
                <a:uFillTx/>
                <a:latin typeface="Calibri" panose="020F0502020204030204"/>
                <a:ea typeface="+mn-ea"/>
                <a:cs typeface="+mn-cs"/>
              </a:rPr>
              <a:t>: Draw around a friend using chalk on the playground/ draw a simple body outline on your paper/ print a simple body outline.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Can you write labels and/or draw what items of clothing or accessories you are wearing today. </a:t>
            </a:r>
          </a:p>
        </p:txBody>
      </p:sp>
      <p:sp>
        <p:nvSpPr>
          <p:cNvPr id="7" name="TextBox 6">
            <a:extLst>
              <a:ext uri="{FF2B5EF4-FFF2-40B4-BE49-F238E27FC236}">
                <a16:creationId xmlns:a16="http://schemas.microsoft.com/office/drawing/2014/main" id="{D35DE353-AC35-56C1-AD8B-3B872207C43D}"/>
              </a:ext>
            </a:extLst>
          </p:cNvPr>
          <p:cNvSpPr txBox="1"/>
          <p:nvPr/>
        </p:nvSpPr>
        <p:spPr>
          <a:xfrm>
            <a:off x="446001" y="3683196"/>
            <a:ext cx="6164349"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panose="020F0502020204030204"/>
                <a:ea typeface="+mn-ea"/>
                <a:cs typeface="+mn-cs"/>
              </a:rPr>
              <a:t>Discussion: </a:t>
            </a:r>
            <a:r>
              <a:rPr kumimoji="0" lang="en-GB" sz="2000" b="0" i="0" u="none" strike="noStrike" kern="1200" cap="none" spc="0" normalizeH="0" baseline="0" noProof="0" dirty="0">
                <a:ln>
                  <a:noFill/>
                </a:ln>
                <a:effectLst/>
                <a:uLnTx/>
                <a:uFillTx/>
                <a:latin typeface="Calibri" panose="020F0502020204030204"/>
                <a:ea typeface="+mn-ea"/>
                <a:cs typeface="+mn-cs"/>
              </a:rPr>
              <a:t>In 1,500 years time what items would survive and what would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How can you use your scientific knowledge of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to help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What will the archaeologists of the future know about you from the objects that survive?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01948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3" y="348615"/>
            <a:ext cx="6219724" cy="16276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Challenge Activity: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Display" panose="02110004020202020204"/>
                <a:ea typeface="+mn-ea"/>
                <a:cs typeface="+mn-cs"/>
              </a:rPr>
              <a:t>Being an Archaeologist</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25C87752-9C09-BB4B-80CB-E85C86EA0868}"/>
              </a:ext>
            </a:extLst>
          </p:cNvPr>
          <p:cNvSpPr txBox="1"/>
          <p:nvPr/>
        </p:nvSpPr>
        <p:spPr>
          <a:xfrm>
            <a:off x="434573" y="2407796"/>
            <a:ext cx="609414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Would you like to be an archaeologist?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What aspect interests you the most and why? </a:t>
            </a:r>
          </a:p>
        </p:txBody>
      </p:sp>
    </p:spTree>
    <p:extLst>
      <p:ext uri="{BB962C8B-B14F-4D97-AF65-F5344CB8AC3E}">
        <p14:creationId xmlns:p14="http://schemas.microsoft.com/office/powerpoint/2010/main" val="959038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9BBF-E487-8EF5-39C7-01380044EF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4863DD-0E40-2AF1-1B3A-23A9506C0272}"/>
              </a:ext>
            </a:extLst>
          </p:cNvPr>
          <p:cNvSpPr txBox="1"/>
          <p:nvPr/>
        </p:nvSpPr>
        <p:spPr>
          <a:xfrm>
            <a:off x="5723933" y="1551026"/>
            <a:ext cx="6664749"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sng" strike="noStrike" kern="1200" cap="none" spc="0" normalizeH="0" baseline="0" noProof="0" dirty="0">
                <a:ln>
                  <a:noFill/>
                </a:ln>
                <a:solidFill>
                  <a:prstClr val="black"/>
                </a:solidFill>
                <a:effectLst/>
                <a:uLnTx/>
                <a:uFillTx/>
                <a:latin typeface="Aptos Display" panose="020B0004020202020204" pitchFamily="34" charset="0"/>
                <a:ea typeface="+mn-ea"/>
                <a:cs typeface="+mn-cs"/>
              </a:rPr>
              <a:t>Further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Visit </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3"/>
              </a:rPr>
              <a:t>heritage.suffolk.gov.uk/</a:t>
            </a:r>
            <a:r>
              <a:rPr kumimoji="0" lang="en-GB"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hlinkClick r:id="rId3"/>
              </a:rPr>
              <a:t>rendlesham</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3"/>
              </a:rPr>
              <a:t> </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to find more resources including: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Virtual 360</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Symbol" panose="05050102010706020507" pitchFamily="18" charset="2"/>
              </a:rPr>
              <a:t></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exhibition tour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Videos on Anglo-Saxon life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Online book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Blogs and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03552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06C5B-8F5E-0811-95AB-76789C5F70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276" y="0"/>
            <a:ext cx="12386276" cy="6858000"/>
          </a:xfrm>
          <a:prstGeom prst="rect">
            <a:avLst/>
          </a:prstGeom>
        </p:spPr>
      </p:pic>
      <p:pic>
        <p:nvPicPr>
          <p:cNvPr id="18" name="Picture 17" descr="A black and white sign with white text&#10;&#10;Description automatically generated">
            <a:extLst>
              <a:ext uri="{FF2B5EF4-FFF2-40B4-BE49-F238E27FC236}">
                <a16:creationId xmlns:a16="http://schemas.microsoft.com/office/drawing/2014/main" id="{9A267295-5EA5-FD7D-1B42-D86F8AD6BC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9219" y="2409702"/>
            <a:ext cx="4474800" cy="1351253"/>
          </a:xfrm>
          <a:prstGeom prst="rect">
            <a:avLst/>
          </a:prstGeom>
        </p:spPr>
      </p:pic>
      <p:pic>
        <p:nvPicPr>
          <p:cNvPr id="9" name="Picture 8" descr="A white circle with a hand gesture and blue text&#10;&#10;Description automatically generated">
            <a:extLst>
              <a:ext uri="{FF2B5EF4-FFF2-40B4-BE49-F238E27FC236}">
                <a16:creationId xmlns:a16="http://schemas.microsoft.com/office/drawing/2014/main" id="{60FACCE1-2967-6706-2305-2213B4E3F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4726" y="1743928"/>
            <a:ext cx="2681193" cy="2682800"/>
          </a:xfrm>
          <a:prstGeom prst="rect">
            <a:avLst/>
          </a:prstGeom>
        </p:spPr>
      </p:pic>
    </p:spTree>
    <p:extLst>
      <p:ext uri="{BB962C8B-B14F-4D97-AF65-F5344CB8AC3E}">
        <p14:creationId xmlns:p14="http://schemas.microsoft.com/office/powerpoint/2010/main" val="405732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23E1CE-3187-E657-EAFC-359C8EDD7B7F}"/>
              </a:ext>
            </a:extLst>
          </p:cNvPr>
          <p:cNvSpPr txBox="1"/>
          <p:nvPr/>
        </p:nvSpPr>
        <p:spPr>
          <a:xfrm>
            <a:off x="1066800" y="189127"/>
            <a:ext cx="986536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white"/>
                </a:solidFill>
                <a:effectLst/>
                <a:uLnTx/>
                <a:uFillTx/>
                <a:latin typeface="Aptos Display" panose="02110004020202020204"/>
                <a:ea typeface="+mn-ea"/>
                <a:cs typeface="+mn-cs"/>
              </a:rPr>
              <a:t>Our Learning</a:t>
            </a:r>
          </a:p>
        </p:txBody>
      </p:sp>
      <p:graphicFrame>
        <p:nvGraphicFramePr>
          <p:cNvPr id="2" name="Table 1">
            <a:extLst>
              <a:ext uri="{FF2B5EF4-FFF2-40B4-BE49-F238E27FC236}">
                <a16:creationId xmlns:a16="http://schemas.microsoft.com/office/drawing/2014/main" id="{5F16EB4A-A040-8A01-7CDB-8D571B89D352}"/>
              </a:ext>
            </a:extLst>
          </p:cNvPr>
          <p:cNvGraphicFramePr>
            <a:graphicFrameLocks noGrp="1"/>
          </p:cNvGraphicFramePr>
          <p:nvPr/>
        </p:nvGraphicFramePr>
        <p:xfrm>
          <a:off x="495105" y="2228133"/>
          <a:ext cx="11294385" cy="3962400"/>
        </p:xfrm>
        <a:graphic>
          <a:graphicData uri="http://schemas.openxmlformats.org/drawingml/2006/table">
            <a:tbl>
              <a:tblPr firstRow="1" bandRow="1">
                <a:tableStyleId>{5C22544A-7EE6-4342-B048-85BDC9FD1C3A}</a:tableStyleId>
              </a:tblPr>
              <a:tblGrid>
                <a:gridCol w="3199406">
                  <a:extLst>
                    <a:ext uri="{9D8B030D-6E8A-4147-A177-3AD203B41FA5}">
                      <a16:colId xmlns:a16="http://schemas.microsoft.com/office/drawing/2014/main" val="20000"/>
                    </a:ext>
                  </a:extLst>
                </a:gridCol>
                <a:gridCol w="8094979">
                  <a:extLst>
                    <a:ext uri="{9D8B030D-6E8A-4147-A177-3AD203B41FA5}">
                      <a16:colId xmlns:a16="http://schemas.microsoft.com/office/drawing/2014/main" val="20001"/>
                    </a:ext>
                  </a:extLst>
                </a:gridCol>
              </a:tblGrid>
              <a:tr h="990600">
                <a:tc>
                  <a:txBody>
                    <a:bodyPr/>
                    <a:lstStyle/>
                    <a:p>
                      <a:pPr algn="ctr"/>
                      <a:endParaRPr lang="en-GB" sz="1000" dirty="0">
                        <a:solidFill>
                          <a:schemeClr val="tx1"/>
                        </a:solidFill>
                        <a:latin typeface="+mn-lt"/>
                        <a:cs typeface="Arial" panose="020B0604020202020204" pitchFamily="34" charset="0"/>
                      </a:endParaRPr>
                    </a:p>
                    <a:p>
                      <a:pPr algn="ctr"/>
                      <a:r>
                        <a:rPr lang="en-GB" sz="2400" dirty="0">
                          <a:solidFill>
                            <a:schemeClr val="tx1"/>
                          </a:solidFill>
                          <a:latin typeface="+mn-lt"/>
                          <a:cs typeface="Arial" panose="020B0604020202020204" pitchFamily="34" charset="0"/>
                        </a:rPr>
                        <a:t>We are learning </a:t>
                      </a:r>
                    </a:p>
                  </a:txBody>
                  <a:tcPr anchor="ctr">
                    <a:solidFill>
                      <a:schemeClr val="accent1">
                        <a:lumMod val="40000"/>
                        <a:lumOff val="60000"/>
                      </a:schemeClr>
                    </a:solidFill>
                  </a:tcPr>
                </a:tc>
                <a:tc>
                  <a:txBody>
                    <a:bodyPr/>
                    <a:lstStyle/>
                    <a:p>
                      <a:r>
                        <a:rPr lang="en-GB" sz="2400" dirty="0">
                          <a:solidFill>
                            <a:schemeClr val="tx1"/>
                          </a:solidFill>
                          <a:latin typeface="+mn-lt"/>
                          <a:cs typeface="Arial" panose="020B0604020202020204" pitchFamily="34" charset="0"/>
                        </a:rPr>
                        <a:t>how archaeology has revealed the Anglo-Saxon settlement at Rendlesham</a:t>
                      </a:r>
                    </a:p>
                  </a:txBody>
                  <a:tcPr anchor="ctr">
                    <a:solidFill>
                      <a:schemeClr val="bg1"/>
                    </a:solidFill>
                  </a:tcPr>
                </a:tc>
                <a:extLst>
                  <a:ext uri="{0D108BD9-81ED-4DB2-BD59-A6C34878D82A}">
                    <a16:rowId xmlns:a16="http://schemas.microsoft.com/office/drawing/2014/main" val="10000"/>
                  </a:ext>
                </a:extLst>
              </a:tr>
              <a:tr h="990600">
                <a:tc>
                  <a:txBody>
                    <a:bodyPr/>
                    <a:lstStyle/>
                    <a:p>
                      <a:pPr algn="ctr"/>
                      <a:r>
                        <a:rPr lang="en-GB" sz="2400" dirty="0">
                          <a:latin typeface="+mn-lt"/>
                          <a:cs typeface="Arial" panose="020B0604020202020204" pitchFamily="34" charset="0"/>
                        </a:rPr>
                        <a:t>We are doing this </a:t>
                      </a:r>
                    </a:p>
                  </a:txBody>
                  <a:tcPr anchor="ctr"/>
                </a:tc>
                <a:tc>
                  <a:txBody>
                    <a:bodyPr/>
                    <a:lstStyle/>
                    <a:p>
                      <a:r>
                        <a:rPr lang="en-GB" sz="2400" b="0" i="0" u="none" strike="noStrike" kern="1200" baseline="0" dirty="0">
                          <a:solidFill>
                            <a:schemeClr val="dk1"/>
                          </a:solidFill>
                          <a:latin typeface="+mn-lt"/>
                          <a:ea typeface="+mn-ea"/>
                          <a:cs typeface="Arial" panose="020B0604020202020204" pitchFamily="34" charset="0"/>
                        </a:rPr>
                        <a:t>by learning the techniques used by </a:t>
                      </a:r>
                      <a:r>
                        <a:rPr lang="en-GB" sz="2400" b="1" i="0" u="none" strike="noStrike" kern="1200" baseline="0" dirty="0">
                          <a:solidFill>
                            <a:schemeClr val="dk1"/>
                          </a:solidFill>
                          <a:latin typeface="+mn-lt"/>
                          <a:ea typeface="+mn-ea"/>
                          <a:cs typeface="Arial" panose="020B0604020202020204" pitchFamily="34" charset="0"/>
                        </a:rPr>
                        <a:t>archaeologists </a:t>
                      </a:r>
                      <a:r>
                        <a:rPr lang="en-GB" sz="2400" b="0" i="0" u="none" strike="noStrike" kern="1200" baseline="0" dirty="0">
                          <a:solidFill>
                            <a:schemeClr val="dk1"/>
                          </a:solidFill>
                          <a:latin typeface="+mn-lt"/>
                          <a:ea typeface="+mn-ea"/>
                          <a:cs typeface="Arial" panose="020B0604020202020204" pitchFamily="34" charset="0"/>
                        </a:rPr>
                        <a:t>and how they piece together what life was like in the past</a:t>
                      </a:r>
                      <a:endParaRPr lang="en-GB" sz="2400" dirty="0">
                        <a:latin typeface="+mn-lt"/>
                        <a:cs typeface="Arial" panose="020B0604020202020204" pitchFamily="34" charset="0"/>
                      </a:endParaRPr>
                    </a:p>
                  </a:txBody>
                  <a:tcPr anchor="ctr"/>
                </a:tc>
                <a:extLst>
                  <a:ext uri="{0D108BD9-81ED-4DB2-BD59-A6C34878D82A}">
                    <a16:rowId xmlns:a16="http://schemas.microsoft.com/office/drawing/2014/main" val="10001"/>
                  </a:ext>
                </a:extLst>
              </a:tr>
              <a:tr h="990600">
                <a:tc>
                  <a:txBody>
                    <a:bodyPr/>
                    <a:lstStyle/>
                    <a:p>
                      <a:pPr algn="ctr"/>
                      <a:r>
                        <a:rPr lang="en-GB" sz="2400" dirty="0">
                          <a:latin typeface="+mn-lt"/>
                          <a:cs typeface="Arial" panose="020B0604020202020204" pitchFamily="34" charset="0"/>
                        </a:rPr>
                        <a:t>So that we can</a:t>
                      </a:r>
                    </a:p>
                  </a:txBody>
                  <a:tcPr anchor="ctr">
                    <a:solidFill>
                      <a:schemeClr val="accent1">
                        <a:lumMod val="40000"/>
                        <a:lumOff val="60000"/>
                      </a:schemeClr>
                    </a:solidFill>
                  </a:tcPr>
                </a:tc>
                <a:tc>
                  <a:txBody>
                    <a:bodyPr/>
                    <a:lstStyle/>
                    <a:p>
                      <a:r>
                        <a:rPr lang="en-GB" sz="2400" b="0" i="0" u="none" strike="noStrike" kern="1200" baseline="0" dirty="0">
                          <a:solidFill>
                            <a:schemeClr val="dk1"/>
                          </a:solidFill>
                          <a:latin typeface="+mn-lt"/>
                          <a:ea typeface="+mn-ea"/>
                          <a:cs typeface="Arial" panose="020B0604020202020204" pitchFamily="34" charset="0"/>
                        </a:rPr>
                        <a:t>develop our understanding of Anglo-Saxon life and be able to explain some key characteristics of life at Rendlesham. </a:t>
                      </a:r>
                    </a:p>
                  </a:txBody>
                  <a:tcPr anchor="ctr"/>
                </a:tc>
                <a:extLst>
                  <a:ext uri="{0D108BD9-81ED-4DB2-BD59-A6C34878D82A}">
                    <a16:rowId xmlns:a16="http://schemas.microsoft.com/office/drawing/2014/main" val="10002"/>
                  </a:ext>
                </a:extLst>
              </a:tr>
              <a:tr h="990600">
                <a:tc>
                  <a:txBody>
                    <a:bodyPr/>
                    <a:lstStyle/>
                    <a:p>
                      <a:pPr algn="ctr"/>
                      <a:r>
                        <a:rPr lang="en-GB" sz="2400" dirty="0">
                          <a:latin typeface="+mn-lt"/>
                          <a:cs typeface="Arial" panose="020B0604020202020204" pitchFamily="34" charset="0"/>
                        </a:rPr>
                        <a:t>In order to</a:t>
                      </a:r>
                    </a:p>
                  </a:txBody>
                  <a:tcPr anchor="ctr"/>
                </a:tc>
                <a:tc>
                  <a:txBody>
                    <a:bodyPr/>
                    <a:lstStyle/>
                    <a:p>
                      <a:r>
                        <a:rPr lang="en-GB" sz="2400" dirty="0">
                          <a:latin typeface="+mn-lt"/>
                          <a:cs typeface="Arial" panose="020B0604020202020204" pitchFamily="34" charset="0"/>
                        </a:rPr>
                        <a:t>answer the question ‘How has archaeology revealed Anglo-Saxon Rendlesham?’</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6140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E0C22E-8A24-EE5B-E49A-221E743849CF}"/>
              </a:ext>
            </a:extLst>
          </p:cNvPr>
          <p:cNvSpPr txBox="1"/>
          <p:nvPr/>
        </p:nvSpPr>
        <p:spPr>
          <a:xfrm>
            <a:off x="1190625" y="933450"/>
            <a:ext cx="96202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C89C423-944E-CEAE-A792-C4CEE509201D}"/>
              </a:ext>
            </a:extLst>
          </p:cNvPr>
          <p:cNvSpPr txBox="1"/>
          <p:nvPr/>
        </p:nvSpPr>
        <p:spPr>
          <a:xfrm>
            <a:off x="561975" y="676275"/>
            <a:ext cx="1099185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prstClr val="black"/>
                </a:solidFill>
                <a:effectLst/>
                <a:uLnTx/>
                <a:uFillTx/>
                <a:latin typeface="Aptos Display" panose="02110004020202020204"/>
                <a:ea typeface="+mn-ea"/>
                <a:cs typeface="+mn-cs"/>
              </a:rPr>
              <a:t>New 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Artefacts</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 artefacts are portable. They can be picked up and moved. Artefacts are objects that have been made or used by humans.   </a:t>
            </a:r>
          </a:p>
        </p:txBody>
      </p:sp>
      <p:grpSp>
        <p:nvGrpSpPr>
          <p:cNvPr id="3" name="Group 2">
            <a:extLst>
              <a:ext uri="{FF2B5EF4-FFF2-40B4-BE49-F238E27FC236}">
                <a16:creationId xmlns:a16="http://schemas.microsoft.com/office/drawing/2014/main" id="{EC9060D7-C10F-24B5-ABE9-3EA4A2739723}"/>
              </a:ext>
            </a:extLst>
          </p:cNvPr>
          <p:cNvGrpSpPr/>
          <p:nvPr/>
        </p:nvGrpSpPr>
        <p:grpSpPr>
          <a:xfrm>
            <a:off x="595009" y="3003550"/>
            <a:ext cx="1413179" cy="2262259"/>
            <a:chOff x="595009" y="3003550"/>
            <a:chExt cx="1413179" cy="2262259"/>
          </a:xfrm>
        </p:grpSpPr>
        <p:graphicFrame>
          <p:nvGraphicFramePr>
            <p:cNvPr id="6" name="Object 5">
              <a:extLst>
                <a:ext uri="{FF2B5EF4-FFF2-40B4-BE49-F238E27FC236}">
                  <a16:creationId xmlns:a16="http://schemas.microsoft.com/office/drawing/2014/main" id="{0943DF75-0926-53BD-D13D-2298A03CB67C}"/>
                </a:ext>
              </a:extLst>
            </p:cNvPr>
            <p:cNvGraphicFramePr>
              <a:graphicFrameLocks noChangeAspect="1"/>
            </p:cNvGraphicFramePr>
            <p:nvPr>
              <p:extLst>
                <p:ext uri="{D42A27DB-BD31-4B8C-83A1-F6EECF244321}">
                  <p14:modId xmlns:p14="http://schemas.microsoft.com/office/powerpoint/2010/main" val="2936620761"/>
                </p:ext>
              </p:extLst>
            </p:nvPr>
          </p:nvGraphicFramePr>
          <p:xfrm>
            <a:off x="647700" y="3003550"/>
            <a:ext cx="1360488" cy="1863725"/>
          </p:xfrm>
          <a:graphic>
            <a:graphicData uri="http://schemas.openxmlformats.org/presentationml/2006/ole">
              <mc:AlternateContent xmlns:mc="http://schemas.openxmlformats.org/markup-compatibility/2006">
                <mc:Choice xmlns:v="urn:schemas-microsoft-com:vml" Requires="v">
                  <p:oleObj r:id="rId2" imgW="4967640" imgH="6811560" progId="">
                    <p:embed/>
                  </p:oleObj>
                </mc:Choice>
                <mc:Fallback>
                  <p:oleObj r:id="rId2" imgW="4967640" imgH="6811560" progId="">
                    <p:embed/>
                    <p:pic>
                      <p:nvPicPr>
                        <p:cNvPr id="6" name="Object 5">
                          <a:extLst>
                            <a:ext uri="{FF2B5EF4-FFF2-40B4-BE49-F238E27FC236}">
                              <a16:creationId xmlns:a16="http://schemas.microsoft.com/office/drawing/2014/main" id="{0943DF75-0926-53BD-D13D-2298A03CB67C}"/>
                            </a:ext>
                          </a:extLst>
                        </p:cNvPr>
                        <p:cNvPicPr/>
                        <p:nvPr/>
                      </p:nvPicPr>
                      <p:blipFill>
                        <a:blip r:embed="rId3"/>
                        <a:stretch>
                          <a:fillRect/>
                        </a:stretch>
                      </p:blipFill>
                      <p:spPr>
                        <a:xfrm>
                          <a:off x="647700" y="3003550"/>
                          <a:ext cx="1360488" cy="186372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82EDDDC-9DB1-67D2-3575-ECA18DCDEA07}"/>
                </a:ext>
              </a:extLst>
            </p:cNvPr>
            <p:cNvSpPr txBox="1"/>
            <p:nvPr/>
          </p:nvSpPr>
          <p:spPr>
            <a:xfrm>
              <a:off x="595009" y="4896477"/>
              <a:ext cx="1359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Brooch</a:t>
              </a:r>
            </a:p>
          </p:txBody>
        </p:sp>
      </p:grpSp>
      <p:grpSp>
        <p:nvGrpSpPr>
          <p:cNvPr id="19" name="Group 18">
            <a:extLst>
              <a:ext uri="{FF2B5EF4-FFF2-40B4-BE49-F238E27FC236}">
                <a16:creationId xmlns:a16="http://schemas.microsoft.com/office/drawing/2014/main" id="{5E7475E4-E608-5766-557C-F1BFAE482A49}"/>
              </a:ext>
            </a:extLst>
          </p:cNvPr>
          <p:cNvGrpSpPr/>
          <p:nvPr/>
        </p:nvGrpSpPr>
        <p:grpSpPr>
          <a:xfrm>
            <a:off x="6382638" y="4034453"/>
            <a:ext cx="2179627" cy="2268569"/>
            <a:chOff x="6382638" y="4034453"/>
            <a:chExt cx="2179627" cy="2268569"/>
          </a:xfrm>
        </p:grpSpPr>
        <p:pic>
          <p:nvPicPr>
            <p:cNvPr id="10" name="Picture 9" descr="A close-up of a metal buckle&#10;&#10;Description automatically generated">
              <a:extLst>
                <a:ext uri="{FF2B5EF4-FFF2-40B4-BE49-F238E27FC236}">
                  <a16:creationId xmlns:a16="http://schemas.microsoft.com/office/drawing/2014/main" id="{F58F9740-3D8D-9E93-2054-790D334803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8625" y="4034453"/>
              <a:ext cx="2173640" cy="1890097"/>
            </a:xfrm>
            <a:prstGeom prst="rect">
              <a:avLst/>
            </a:prstGeom>
          </p:spPr>
        </p:pic>
        <p:sp>
          <p:nvSpPr>
            <p:cNvPr id="12" name="TextBox 11">
              <a:extLst>
                <a:ext uri="{FF2B5EF4-FFF2-40B4-BE49-F238E27FC236}">
                  <a16:creationId xmlns:a16="http://schemas.microsoft.com/office/drawing/2014/main" id="{78C63693-D9E5-9E2C-2AA3-982527ACDD2E}"/>
                </a:ext>
              </a:extLst>
            </p:cNvPr>
            <p:cNvSpPr txBox="1"/>
            <p:nvPr/>
          </p:nvSpPr>
          <p:spPr>
            <a:xfrm>
              <a:off x="6382638" y="5933690"/>
              <a:ext cx="1359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Buckle</a:t>
              </a:r>
            </a:p>
          </p:txBody>
        </p:sp>
      </p:grpSp>
      <p:grpSp>
        <p:nvGrpSpPr>
          <p:cNvPr id="18" name="Group 17">
            <a:extLst>
              <a:ext uri="{FF2B5EF4-FFF2-40B4-BE49-F238E27FC236}">
                <a16:creationId xmlns:a16="http://schemas.microsoft.com/office/drawing/2014/main" id="{D7CAB2B2-F2B3-6F94-CC92-A1C5A1D00C73}"/>
              </a:ext>
            </a:extLst>
          </p:cNvPr>
          <p:cNvGrpSpPr/>
          <p:nvPr/>
        </p:nvGrpSpPr>
        <p:grpSpPr>
          <a:xfrm>
            <a:off x="2543449" y="4372940"/>
            <a:ext cx="2586281" cy="1920942"/>
            <a:chOff x="2543449" y="4372940"/>
            <a:chExt cx="2586281" cy="1920942"/>
          </a:xfrm>
        </p:grpSpPr>
        <p:pic>
          <p:nvPicPr>
            <p:cNvPr id="7" name="Picture 6" descr="A close-up of a pair of tongs&#10;&#10;Description automatically generated">
              <a:extLst>
                <a:ext uri="{FF2B5EF4-FFF2-40B4-BE49-F238E27FC236}">
                  <a16:creationId xmlns:a16="http://schemas.microsoft.com/office/drawing/2014/main" id="{FF706A1E-8C9A-9146-3A13-D651B39465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3449" y="4372940"/>
              <a:ext cx="1213224" cy="1864051"/>
            </a:xfrm>
            <a:prstGeom prst="rect">
              <a:avLst/>
            </a:prstGeom>
          </p:spPr>
        </p:pic>
        <p:sp>
          <p:nvSpPr>
            <p:cNvPr id="14" name="TextBox 13">
              <a:extLst>
                <a:ext uri="{FF2B5EF4-FFF2-40B4-BE49-F238E27FC236}">
                  <a16:creationId xmlns:a16="http://schemas.microsoft.com/office/drawing/2014/main" id="{4EB1EE7F-3D31-E0E5-58B8-DD9B00E617F6}"/>
                </a:ext>
              </a:extLst>
            </p:cNvPr>
            <p:cNvSpPr txBox="1"/>
            <p:nvPr/>
          </p:nvSpPr>
          <p:spPr>
            <a:xfrm>
              <a:off x="3770463" y="5924550"/>
              <a:ext cx="1359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Tweezers</a:t>
              </a:r>
            </a:p>
          </p:txBody>
        </p:sp>
      </p:grpSp>
      <p:grpSp>
        <p:nvGrpSpPr>
          <p:cNvPr id="20" name="Group 19">
            <a:extLst>
              <a:ext uri="{FF2B5EF4-FFF2-40B4-BE49-F238E27FC236}">
                <a16:creationId xmlns:a16="http://schemas.microsoft.com/office/drawing/2014/main" id="{C15F75D1-AAAB-B629-EAC4-ACE505BDD780}"/>
              </a:ext>
            </a:extLst>
          </p:cNvPr>
          <p:cNvGrpSpPr/>
          <p:nvPr/>
        </p:nvGrpSpPr>
        <p:grpSpPr>
          <a:xfrm>
            <a:off x="8835762" y="2374113"/>
            <a:ext cx="2220161" cy="1962577"/>
            <a:chOff x="8835762" y="2374113"/>
            <a:chExt cx="2220161" cy="1962577"/>
          </a:xfrm>
        </p:grpSpPr>
        <p:pic>
          <p:nvPicPr>
            <p:cNvPr id="8" name="Picture 7" descr="A close-up of a bead&#10;&#10;Description automatically generated">
              <a:extLst>
                <a:ext uri="{FF2B5EF4-FFF2-40B4-BE49-F238E27FC236}">
                  <a16:creationId xmlns:a16="http://schemas.microsoft.com/office/drawing/2014/main" id="{FE3B3DFF-6729-1844-F383-A3F5DDAF25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35762" y="2374113"/>
              <a:ext cx="2220161" cy="1561175"/>
            </a:xfrm>
            <a:prstGeom prst="rect">
              <a:avLst/>
            </a:prstGeom>
          </p:spPr>
        </p:pic>
        <p:sp>
          <p:nvSpPr>
            <p:cNvPr id="15" name="TextBox 14">
              <a:extLst>
                <a:ext uri="{FF2B5EF4-FFF2-40B4-BE49-F238E27FC236}">
                  <a16:creationId xmlns:a16="http://schemas.microsoft.com/office/drawing/2014/main" id="{B5ABAE81-A3EA-ECBB-B29D-14BDAC478FBB}"/>
                </a:ext>
              </a:extLst>
            </p:cNvPr>
            <p:cNvSpPr txBox="1"/>
            <p:nvPr/>
          </p:nvSpPr>
          <p:spPr>
            <a:xfrm>
              <a:off x="8861411" y="3967358"/>
              <a:ext cx="1359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Bead</a:t>
              </a:r>
            </a:p>
          </p:txBody>
        </p:sp>
      </p:grpSp>
      <p:grpSp>
        <p:nvGrpSpPr>
          <p:cNvPr id="21" name="Group 20">
            <a:extLst>
              <a:ext uri="{FF2B5EF4-FFF2-40B4-BE49-F238E27FC236}">
                <a16:creationId xmlns:a16="http://schemas.microsoft.com/office/drawing/2014/main" id="{84219372-6EE0-DC80-B019-0F6D5C40F473}"/>
              </a:ext>
            </a:extLst>
          </p:cNvPr>
          <p:cNvGrpSpPr/>
          <p:nvPr/>
        </p:nvGrpSpPr>
        <p:grpSpPr>
          <a:xfrm>
            <a:off x="9985100" y="4483887"/>
            <a:ext cx="1583619" cy="1959366"/>
            <a:chOff x="9985100" y="4483887"/>
            <a:chExt cx="1583619" cy="1959366"/>
          </a:xfrm>
        </p:grpSpPr>
        <p:pic>
          <p:nvPicPr>
            <p:cNvPr id="9" name="Picture 8" descr="A small blue ring on a white surface&#10;&#10;Description automatically generated">
              <a:extLst>
                <a:ext uri="{FF2B5EF4-FFF2-40B4-BE49-F238E27FC236}">
                  <a16:creationId xmlns:a16="http://schemas.microsoft.com/office/drawing/2014/main" id="{D821A953-1E05-88CA-4298-0F5033FF606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53030" y="4483887"/>
              <a:ext cx="1515689" cy="1544287"/>
            </a:xfrm>
            <a:prstGeom prst="rect">
              <a:avLst/>
            </a:prstGeom>
          </p:spPr>
        </p:pic>
        <p:sp>
          <p:nvSpPr>
            <p:cNvPr id="16" name="TextBox 15">
              <a:extLst>
                <a:ext uri="{FF2B5EF4-FFF2-40B4-BE49-F238E27FC236}">
                  <a16:creationId xmlns:a16="http://schemas.microsoft.com/office/drawing/2014/main" id="{E4AD2161-D503-1A8C-DD9C-92D29522C9C5}"/>
                </a:ext>
              </a:extLst>
            </p:cNvPr>
            <p:cNvSpPr txBox="1"/>
            <p:nvPr/>
          </p:nvSpPr>
          <p:spPr>
            <a:xfrm>
              <a:off x="9985100" y="6073921"/>
              <a:ext cx="1359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Bead</a:t>
              </a:r>
            </a:p>
          </p:txBody>
        </p:sp>
      </p:grpSp>
      <p:grpSp>
        <p:nvGrpSpPr>
          <p:cNvPr id="2" name="Group 1">
            <a:extLst>
              <a:ext uri="{FF2B5EF4-FFF2-40B4-BE49-F238E27FC236}">
                <a16:creationId xmlns:a16="http://schemas.microsoft.com/office/drawing/2014/main" id="{77593021-B947-AA01-3F73-5ADB446E987A}"/>
              </a:ext>
            </a:extLst>
          </p:cNvPr>
          <p:cNvGrpSpPr/>
          <p:nvPr/>
        </p:nvGrpSpPr>
        <p:grpSpPr>
          <a:xfrm>
            <a:off x="4019689" y="2692774"/>
            <a:ext cx="1568859" cy="2234132"/>
            <a:chOff x="4019689" y="2692774"/>
            <a:chExt cx="1568859" cy="2234132"/>
          </a:xfrm>
        </p:grpSpPr>
        <p:sp>
          <p:nvSpPr>
            <p:cNvPr id="13" name="TextBox 12">
              <a:extLst>
                <a:ext uri="{FF2B5EF4-FFF2-40B4-BE49-F238E27FC236}">
                  <a16:creationId xmlns:a16="http://schemas.microsoft.com/office/drawing/2014/main" id="{F92CA569-8BAF-DEE0-1005-6B4507C7E9AE}"/>
                </a:ext>
              </a:extLst>
            </p:cNvPr>
            <p:cNvSpPr txBox="1"/>
            <p:nvPr/>
          </p:nvSpPr>
          <p:spPr>
            <a:xfrm>
              <a:off x="4057704" y="4557574"/>
              <a:ext cx="1359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Pottery</a:t>
              </a:r>
            </a:p>
          </p:txBody>
        </p:sp>
        <p:pic>
          <p:nvPicPr>
            <p:cNvPr id="17" name="Picture 16" descr="A clay pot on a wood surface&#10;&#10;Description automatically generated">
              <a:extLst>
                <a:ext uri="{FF2B5EF4-FFF2-40B4-BE49-F238E27FC236}">
                  <a16:creationId xmlns:a16="http://schemas.microsoft.com/office/drawing/2014/main" id="{66A53A1A-A090-A623-B15F-4D97108D10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19689" y="2692774"/>
              <a:ext cx="1568859" cy="1778050"/>
            </a:xfrm>
            <a:prstGeom prst="rect">
              <a:avLst/>
            </a:prstGeom>
          </p:spPr>
        </p:pic>
      </p:grpSp>
    </p:spTree>
    <p:extLst>
      <p:ext uri="{BB962C8B-B14F-4D97-AF65-F5344CB8AC3E}">
        <p14:creationId xmlns:p14="http://schemas.microsoft.com/office/powerpoint/2010/main" val="145277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8923C7E-8930-781A-F72E-32AFBA2F7C37}"/>
              </a:ext>
            </a:extLst>
          </p:cNvPr>
          <p:cNvSpPr txBox="1"/>
          <p:nvPr/>
        </p:nvSpPr>
        <p:spPr>
          <a:xfrm>
            <a:off x="561974" y="676275"/>
            <a:ext cx="11047433"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prstClr val="black"/>
                </a:solidFill>
                <a:effectLst/>
                <a:uLnTx/>
                <a:uFillTx/>
                <a:latin typeface="Aptos Display" panose="02110004020202020204"/>
                <a:ea typeface="+mn-ea"/>
                <a:cs typeface="+mn-cs"/>
              </a:rPr>
              <a:t>New 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Archaeological features</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 features are not portable. They are in the 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They are the remains of past activity, such as ditches and pits, or post holes from building remains.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grpSp>
        <p:nvGrpSpPr>
          <p:cNvPr id="7" name="Group 6">
            <a:extLst>
              <a:ext uri="{FF2B5EF4-FFF2-40B4-BE49-F238E27FC236}">
                <a16:creationId xmlns:a16="http://schemas.microsoft.com/office/drawing/2014/main" id="{77C288BE-DE73-8D22-0056-706BCCADDFC4}"/>
              </a:ext>
            </a:extLst>
          </p:cNvPr>
          <p:cNvGrpSpPr/>
          <p:nvPr/>
        </p:nvGrpSpPr>
        <p:grpSpPr>
          <a:xfrm>
            <a:off x="1633740" y="2885462"/>
            <a:ext cx="8352041" cy="3325908"/>
            <a:chOff x="1633740" y="2885462"/>
            <a:chExt cx="8352041" cy="3325908"/>
          </a:xfrm>
        </p:grpSpPr>
        <p:pic>
          <p:nvPicPr>
            <p:cNvPr id="3" name="Picture 2" descr="A close-up of a stone&#10;&#10;Description automatically generated">
              <a:extLst>
                <a:ext uri="{FF2B5EF4-FFF2-40B4-BE49-F238E27FC236}">
                  <a16:creationId xmlns:a16="http://schemas.microsoft.com/office/drawing/2014/main" id="{62F0892A-6145-20A3-5B27-48B60A3D0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5494" y="2885462"/>
              <a:ext cx="4237400" cy="3229642"/>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1FFA483E-91AE-413E-C10D-0647E625D81E}"/>
                </a:ext>
              </a:extLst>
            </p:cNvPr>
            <p:cNvGrpSpPr/>
            <p:nvPr/>
          </p:nvGrpSpPr>
          <p:grpSpPr>
            <a:xfrm>
              <a:off x="1633740" y="2974726"/>
              <a:ext cx="8352041" cy="3236644"/>
              <a:chOff x="1633740" y="2974726"/>
              <a:chExt cx="8352041" cy="3236644"/>
            </a:xfrm>
          </p:grpSpPr>
          <p:sp>
            <p:nvSpPr>
              <p:cNvPr id="22" name="TextBox 21">
                <a:extLst>
                  <a:ext uri="{FF2B5EF4-FFF2-40B4-BE49-F238E27FC236}">
                    <a16:creationId xmlns:a16="http://schemas.microsoft.com/office/drawing/2014/main" id="{FEF6BE9B-F058-4027-697F-A36BD59117CC}"/>
                  </a:ext>
                </a:extLst>
              </p:cNvPr>
              <p:cNvSpPr txBox="1"/>
              <p:nvPr/>
            </p:nvSpPr>
            <p:spPr>
              <a:xfrm>
                <a:off x="7392893" y="5749705"/>
                <a:ext cx="2592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Drone photograph of archaeological remains excavated at Rendlesham</a:t>
                </a:r>
              </a:p>
            </p:txBody>
          </p:sp>
          <p:cxnSp>
            <p:nvCxnSpPr>
              <p:cNvPr id="23" name="Straight Arrow Connector 22">
                <a:extLst>
                  <a:ext uri="{FF2B5EF4-FFF2-40B4-BE49-F238E27FC236}">
                    <a16:creationId xmlns:a16="http://schemas.microsoft.com/office/drawing/2014/main" id="{59C306FE-6562-E741-A9C7-30F7B489DF20}"/>
                  </a:ext>
                </a:extLst>
              </p:cNvPr>
              <p:cNvCxnSpPr>
                <a:cxnSpLocks/>
              </p:cNvCxnSpPr>
              <p:nvPr/>
            </p:nvCxnSpPr>
            <p:spPr>
              <a:xfrm flipH="1">
                <a:off x="6877596" y="3557577"/>
                <a:ext cx="1857758" cy="276999"/>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24" name="TextBox 23">
                <a:extLst>
                  <a:ext uri="{FF2B5EF4-FFF2-40B4-BE49-F238E27FC236}">
                    <a16:creationId xmlns:a16="http://schemas.microsoft.com/office/drawing/2014/main" id="{557CCB3A-41DA-5959-E183-C2B8B393DC88}"/>
                  </a:ext>
                </a:extLst>
              </p:cNvPr>
              <p:cNvSpPr txBox="1"/>
              <p:nvPr/>
            </p:nvSpPr>
            <p:spPr>
              <a:xfrm>
                <a:off x="8252546" y="3395739"/>
                <a:ext cx="62750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ditch</a:t>
                </a:r>
              </a:p>
            </p:txBody>
          </p:sp>
          <p:sp>
            <p:nvSpPr>
              <p:cNvPr id="25" name="TextBox 24">
                <a:extLst>
                  <a:ext uri="{FF2B5EF4-FFF2-40B4-BE49-F238E27FC236}">
                    <a16:creationId xmlns:a16="http://schemas.microsoft.com/office/drawing/2014/main" id="{3AC01741-3024-1EB9-D45E-A1514043DC26}"/>
                  </a:ext>
                </a:extLst>
              </p:cNvPr>
              <p:cNvSpPr txBox="1"/>
              <p:nvPr/>
            </p:nvSpPr>
            <p:spPr>
              <a:xfrm>
                <a:off x="1633740" y="2974726"/>
                <a:ext cx="130440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Post holes and foundations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of a building</a:t>
                </a:r>
              </a:p>
            </p:txBody>
          </p:sp>
          <p:cxnSp>
            <p:nvCxnSpPr>
              <p:cNvPr id="26" name="Straight Arrow Connector 25">
                <a:extLst>
                  <a:ext uri="{FF2B5EF4-FFF2-40B4-BE49-F238E27FC236}">
                    <a16:creationId xmlns:a16="http://schemas.microsoft.com/office/drawing/2014/main" id="{D8DCA7DD-5CE0-9BAE-7D04-D54537474454}"/>
                  </a:ext>
                </a:extLst>
              </p:cNvPr>
              <p:cNvCxnSpPr>
                <a:cxnSpLocks/>
              </p:cNvCxnSpPr>
              <p:nvPr/>
            </p:nvCxnSpPr>
            <p:spPr>
              <a:xfrm>
                <a:off x="2743200" y="3507318"/>
                <a:ext cx="1946737" cy="536781"/>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27" name="Rectangle 26">
                <a:extLst>
                  <a:ext uri="{FF2B5EF4-FFF2-40B4-BE49-F238E27FC236}">
                    <a16:creationId xmlns:a16="http://schemas.microsoft.com/office/drawing/2014/main" id="{AE6AA905-8CE1-1D8C-D0FA-5587AC9F67A7}"/>
                  </a:ext>
                </a:extLst>
              </p:cNvPr>
              <p:cNvSpPr/>
              <p:nvPr/>
            </p:nvSpPr>
            <p:spPr>
              <a:xfrm rot="597229">
                <a:off x="4585048" y="3378433"/>
                <a:ext cx="1263143" cy="241853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69B050CD-3760-A4FE-1061-84063FA81534}"/>
                  </a:ext>
                </a:extLst>
              </p:cNvPr>
              <p:cNvSpPr txBox="1"/>
              <p:nvPr/>
            </p:nvSpPr>
            <p:spPr>
              <a:xfrm>
                <a:off x="6085690" y="5861188"/>
                <a:ext cx="158209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ptos" panose="02110004020202020204"/>
                    <a:ea typeface="+mn-ea"/>
                    <a:cs typeface="+mn-cs"/>
                  </a:rPr>
                  <a:t>Photo by Jim Pullen</a:t>
                </a:r>
              </a:p>
            </p:txBody>
          </p:sp>
        </p:grpSp>
      </p:grpSp>
      <p:cxnSp>
        <p:nvCxnSpPr>
          <p:cNvPr id="29" name="Straight Arrow Connector 28">
            <a:extLst>
              <a:ext uri="{FF2B5EF4-FFF2-40B4-BE49-F238E27FC236}">
                <a16:creationId xmlns:a16="http://schemas.microsoft.com/office/drawing/2014/main" id="{FC4B7B0A-3D89-3958-FDD9-42F5DDF973BE}"/>
              </a:ext>
            </a:extLst>
          </p:cNvPr>
          <p:cNvCxnSpPr>
            <a:cxnSpLocks/>
          </p:cNvCxnSpPr>
          <p:nvPr/>
        </p:nvCxnSpPr>
        <p:spPr>
          <a:xfrm>
            <a:off x="2527691" y="4541353"/>
            <a:ext cx="1027952" cy="132719"/>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77BBB3AA-1E9B-ECB2-9CC5-0F7F4BCF3416}"/>
              </a:ext>
            </a:extLst>
          </p:cNvPr>
          <p:cNvSpPr txBox="1"/>
          <p:nvPr/>
        </p:nvSpPr>
        <p:spPr>
          <a:xfrm>
            <a:off x="1900187" y="4397073"/>
            <a:ext cx="62750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ditch</a:t>
            </a:r>
          </a:p>
        </p:txBody>
      </p:sp>
    </p:spTree>
    <p:extLst>
      <p:ext uri="{BB962C8B-B14F-4D97-AF65-F5344CB8AC3E}">
        <p14:creationId xmlns:p14="http://schemas.microsoft.com/office/powerpoint/2010/main" val="122083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E0C22E-8A24-EE5B-E49A-221E743849CF}"/>
              </a:ext>
            </a:extLst>
          </p:cNvPr>
          <p:cNvSpPr txBox="1"/>
          <p:nvPr/>
        </p:nvSpPr>
        <p:spPr>
          <a:xfrm>
            <a:off x="1190625" y="933450"/>
            <a:ext cx="96202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C89C423-944E-CEAE-A792-C4CEE509201D}"/>
              </a:ext>
            </a:extLst>
          </p:cNvPr>
          <p:cNvSpPr txBox="1"/>
          <p:nvPr/>
        </p:nvSpPr>
        <p:spPr>
          <a:xfrm>
            <a:off x="561975" y="676275"/>
            <a:ext cx="10991850"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prstClr val="black"/>
                </a:solidFill>
                <a:effectLst/>
                <a:uLnTx/>
                <a:uFillTx/>
                <a:latin typeface="Aptos Display" panose="02110004020202020204"/>
                <a:ea typeface="+mn-ea"/>
                <a:cs typeface="+mn-cs"/>
              </a:rPr>
              <a:t>New 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a:defRPr/>
            </a:pPr>
            <a:r>
              <a:rPr kumimoji="0" lang="en-GB" sz="2400" b="1" i="0" u="none" strike="noStrike" kern="1200" cap="none" spc="0" normalizeH="0" baseline="0" noProof="0" dirty="0" err="1">
                <a:ln>
                  <a:noFill/>
                </a:ln>
                <a:solidFill>
                  <a:prstClr val="black"/>
                </a:solidFill>
                <a:effectLst/>
                <a:uLnTx/>
                <a:uFillTx/>
                <a:latin typeface="Aptos" panose="02110004020202020204"/>
                <a:ea typeface="+mn-ea"/>
                <a:cs typeface="+mn-cs"/>
              </a:rPr>
              <a:t>Ecofacts</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 </a:t>
            </a:r>
            <a:r>
              <a:rPr lang="en-GB" sz="2400" dirty="0" err="1"/>
              <a:t>ecofacts</a:t>
            </a:r>
            <a:r>
              <a:rPr lang="en-GB" sz="2400" dirty="0"/>
              <a:t> are natural objects that have been modified by human use. This could include animal bone that shows signs of butchery (cut with a knife) or oyster shells that were used for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48E5F028-32B8-B40F-13AE-ACF42904BC4F}"/>
              </a:ext>
            </a:extLst>
          </p:cNvPr>
          <p:cNvGrpSpPr/>
          <p:nvPr/>
        </p:nvGrpSpPr>
        <p:grpSpPr>
          <a:xfrm>
            <a:off x="2187575" y="3063052"/>
            <a:ext cx="3264842" cy="2893567"/>
            <a:chOff x="1266092" y="3086461"/>
            <a:chExt cx="3264842" cy="2893567"/>
          </a:xfrm>
        </p:grpSpPr>
        <p:pic>
          <p:nvPicPr>
            <p:cNvPr id="2" name="Picture 1" descr="A picture containing fruit, pile, rock, surrounded&#10;&#10;Description automatically generated">
              <a:extLst>
                <a:ext uri="{FF2B5EF4-FFF2-40B4-BE49-F238E27FC236}">
                  <a16:creationId xmlns:a16="http://schemas.microsoft.com/office/drawing/2014/main" id="{32EDC8E2-1B36-4A82-1181-898D488905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6092" y="3086461"/>
              <a:ext cx="3264842" cy="243779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B4232CD-64F8-BCAE-05F1-8A078B991F35}"/>
                </a:ext>
              </a:extLst>
            </p:cNvPr>
            <p:cNvSpPr txBox="1"/>
            <p:nvPr/>
          </p:nvSpPr>
          <p:spPr>
            <a:xfrm>
              <a:off x="1919432" y="5672251"/>
              <a:ext cx="156754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Oyster Shell</a:t>
              </a:r>
            </a:p>
          </p:txBody>
        </p:sp>
      </p:grpSp>
      <p:grpSp>
        <p:nvGrpSpPr>
          <p:cNvPr id="12" name="Group 11">
            <a:extLst>
              <a:ext uri="{FF2B5EF4-FFF2-40B4-BE49-F238E27FC236}">
                <a16:creationId xmlns:a16="http://schemas.microsoft.com/office/drawing/2014/main" id="{56E6730C-275A-8583-91BC-88B9DCB7C55D}"/>
              </a:ext>
            </a:extLst>
          </p:cNvPr>
          <p:cNvGrpSpPr/>
          <p:nvPr/>
        </p:nvGrpSpPr>
        <p:grpSpPr>
          <a:xfrm>
            <a:off x="6096000" y="3051688"/>
            <a:ext cx="3399088" cy="2872862"/>
            <a:chOff x="6656367" y="4367254"/>
            <a:chExt cx="3399088" cy="2872862"/>
          </a:xfrm>
        </p:grpSpPr>
        <p:pic>
          <p:nvPicPr>
            <p:cNvPr id="17" name="Picture 16" descr="A person holding a pair of shovels&#10;&#10;Description automatically generated">
              <a:extLst>
                <a:ext uri="{FF2B5EF4-FFF2-40B4-BE49-F238E27FC236}">
                  <a16:creationId xmlns:a16="http://schemas.microsoft.com/office/drawing/2014/main" id="{402124EE-8922-FD3E-7BAF-5024302EDA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56367" y="4367254"/>
              <a:ext cx="3399088" cy="249588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CAAECCA-D66E-40F0-F086-4EFB94199389}"/>
                </a:ext>
              </a:extLst>
            </p:cNvPr>
            <p:cNvSpPr txBox="1"/>
            <p:nvPr/>
          </p:nvSpPr>
          <p:spPr>
            <a:xfrm>
              <a:off x="7769550" y="6932339"/>
              <a:ext cx="1567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Aptos" panose="02110004020202020204"/>
                </a:rPr>
                <a:t>Animal bone</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7846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23E1CE-3187-E657-EAFC-359C8EDD7B7F}"/>
              </a:ext>
            </a:extLst>
          </p:cNvPr>
          <p:cNvSpPr txBox="1"/>
          <p:nvPr/>
        </p:nvSpPr>
        <p:spPr>
          <a:xfrm>
            <a:off x="1066800" y="189127"/>
            <a:ext cx="986536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white"/>
                </a:solidFill>
                <a:effectLst/>
                <a:uLnTx/>
                <a:uFillTx/>
                <a:latin typeface="Aptos Display" panose="02110004020202020204"/>
                <a:ea typeface="+mn-ea"/>
                <a:cs typeface="+mn-cs"/>
              </a:rPr>
              <a:t>Archaeologist</a:t>
            </a:r>
          </a:p>
        </p:txBody>
      </p:sp>
      <p:sp>
        <p:nvSpPr>
          <p:cNvPr id="2" name="TextBox 1">
            <a:extLst>
              <a:ext uri="{FF2B5EF4-FFF2-40B4-BE49-F238E27FC236}">
                <a16:creationId xmlns:a16="http://schemas.microsoft.com/office/drawing/2014/main" id="{C3330BB1-27A2-CD21-FF29-11219FCB527C}"/>
              </a:ext>
            </a:extLst>
          </p:cNvPr>
          <p:cNvSpPr txBox="1"/>
          <p:nvPr/>
        </p:nvSpPr>
        <p:spPr>
          <a:xfrm>
            <a:off x="779779" y="1718131"/>
            <a:ext cx="10917849"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mn-cs"/>
              </a:rPr>
              <a:t>Archaeologists are like detectives. They look for clues to understand our past. They do this by excavating under the ground or looking at the landscape. </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mn-cs"/>
              </a:rPr>
              <a:t>They also study objects, this is often rubbish that people in the past have thrown away.</a:t>
            </a:r>
          </a:p>
        </p:txBody>
      </p:sp>
    </p:spTree>
    <p:extLst>
      <p:ext uri="{BB962C8B-B14F-4D97-AF65-F5344CB8AC3E}">
        <p14:creationId xmlns:p14="http://schemas.microsoft.com/office/powerpoint/2010/main" val="1333056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A85F1C-D89B-9CFB-CAF8-8AEB804C2520}"/>
              </a:ext>
            </a:extLst>
          </p:cNvPr>
          <p:cNvSpPr txBox="1"/>
          <p:nvPr/>
        </p:nvSpPr>
        <p:spPr>
          <a:xfrm>
            <a:off x="1073706" y="409372"/>
            <a:ext cx="105676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Video: How has Archaeology Revealed Anglo-Saxon Rendlesham? </a:t>
            </a:r>
            <a:r>
              <a:rPr kumimoji="0" lang="en-GB" sz="1800" b="1" i="0" u="sng"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(3 mins)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heritage.suffolk.gov.uk/</a:t>
            </a:r>
            <a:r>
              <a:rPr kumimoji="0" lang="en-GB" sz="1200" b="0" i="0" u="none" strike="noStrike" kern="1200" cap="none" spc="0" normalizeH="0" baseline="0" noProof="0" dirty="0" err="1">
                <a:ln>
                  <a:noFill/>
                </a:ln>
                <a:solidFill>
                  <a:prstClr val="white">
                    <a:lumMod val="95000"/>
                  </a:prstClr>
                </a:solidFill>
                <a:effectLst/>
                <a:uLnTx/>
                <a:uFillTx/>
                <a:latin typeface="Aptos Display" panose="02110004020202020204"/>
                <a:ea typeface="+mn-ea"/>
                <a:cs typeface="+mn-cs"/>
              </a:rPr>
              <a:t>rendlesham</a:t>
            </a:r>
            <a:r>
              <a:rPr kumimoji="0" lang="en-GB" sz="1200" b="0" i="0" u="none"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-teaching-resources</a:t>
            </a:r>
          </a:p>
        </p:txBody>
      </p:sp>
      <p:pic>
        <p:nvPicPr>
          <p:cNvPr id="3" name="Online Media 2" title="How has Archaeology Revealed Anglo-Saxon Rendlesham?">
            <a:hlinkClick r:id="" action="ppaction://media"/>
            <a:extLst>
              <a:ext uri="{FF2B5EF4-FFF2-40B4-BE49-F238E27FC236}">
                <a16:creationId xmlns:a16="http://schemas.microsoft.com/office/drawing/2014/main" id="{C54B056A-E4D5-D8C2-8BBB-1C92D49B0CFF}"/>
              </a:ext>
            </a:extLst>
          </p:cNvPr>
          <p:cNvPicPr>
            <a:picLocks noRot="1" noChangeAspect="1"/>
          </p:cNvPicPr>
          <p:nvPr>
            <a:videoFile r:link="rId1"/>
          </p:nvPr>
        </p:nvPicPr>
        <p:blipFill>
          <a:blip r:embed="rId3"/>
          <a:stretch>
            <a:fillRect/>
          </a:stretch>
        </p:blipFill>
        <p:spPr>
          <a:xfrm>
            <a:off x="1145673" y="1074448"/>
            <a:ext cx="9900653" cy="5593869"/>
          </a:xfrm>
          <a:prstGeom prst="rect">
            <a:avLst/>
          </a:prstGeom>
        </p:spPr>
      </p:pic>
    </p:spTree>
    <p:extLst>
      <p:ext uri="{BB962C8B-B14F-4D97-AF65-F5344CB8AC3E}">
        <p14:creationId xmlns:p14="http://schemas.microsoft.com/office/powerpoint/2010/main" val="24788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6437</TotalTime>
  <Words>2457</Words>
  <Application>Microsoft Office PowerPoint</Application>
  <PresentationFormat>Widescreen</PresentationFormat>
  <Paragraphs>348</Paragraphs>
  <Slides>37</Slides>
  <Notes>0</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37</vt:i4>
      </vt:variant>
    </vt:vector>
  </HeadingPairs>
  <TitlesOfParts>
    <vt:vector size="46" baseType="lpstr">
      <vt:lpstr>Aptos</vt:lpstr>
      <vt:lpstr>Aptos Display</vt:lpstr>
      <vt:lpstr>Arial</vt:lpstr>
      <vt:lpstr>Calibri</vt:lpstr>
      <vt:lpstr>Calibri Light</vt:lpstr>
      <vt:lpstr>Optima</vt:lpstr>
      <vt:lpstr>Sassoon Primary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Howard</dc:creator>
  <cp:lastModifiedBy>Alice De Leo</cp:lastModifiedBy>
  <cp:revision>56</cp:revision>
  <dcterms:created xsi:type="dcterms:W3CDTF">2024-01-16T14:48:49Z</dcterms:created>
  <dcterms:modified xsi:type="dcterms:W3CDTF">2024-07-16T15:54:17Z</dcterms:modified>
</cp:coreProperties>
</file>